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99" r:id="rId1"/>
  </p:sldMasterIdLst>
  <p:sldIdLst>
    <p:sldId id="256" r:id="rId2"/>
    <p:sldId id="300" r:id="rId3"/>
    <p:sldId id="257" r:id="rId4"/>
    <p:sldId id="258" r:id="rId5"/>
    <p:sldId id="261" r:id="rId6"/>
    <p:sldId id="287" r:id="rId7"/>
    <p:sldId id="288" r:id="rId8"/>
    <p:sldId id="298" r:id="rId9"/>
    <p:sldId id="265" r:id="rId10"/>
    <p:sldId id="267" r:id="rId11"/>
    <p:sldId id="268" r:id="rId12"/>
    <p:sldId id="269" r:id="rId13"/>
    <p:sldId id="270" r:id="rId14"/>
    <p:sldId id="299" r:id="rId15"/>
    <p:sldId id="272" r:id="rId16"/>
    <p:sldId id="273" r:id="rId17"/>
    <p:sldId id="275" r:id="rId18"/>
    <p:sldId id="276" r:id="rId19"/>
    <p:sldId id="277" r:id="rId20"/>
    <p:sldId id="279" r:id="rId21"/>
    <p:sldId id="280" r:id="rId22"/>
    <p:sldId id="281" r:id="rId23"/>
    <p:sldId id="282" r:id="rId24"/>
    <p:sldId id="283" r:id="rId25"/>
    <p:sldId id="284" r:id="rId26"/>
    <p:sldId id="285" r:id="rId27"/>
    <p:sldId id="289" r:id="rId28"/>
    <p:sldId id="286" r:id="rId29"/>
    <p:sldId id="290" r:id="rId30"/>
    <p:sldId id="291" r:id="rId31"/>
    <p:sldId id="292" r:id="rId32"/>
    <p:sldId id="293" r:id="rId33"/>
    <p:sldId id="294" r:id="rId34"/>
    <p:sldId id="295" r:id="rId35"/>
    <p:sldId id="296" r:id="rId36"/>
    <p:sldId id="297"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28" autoAdjust="0"/>
    <p:restoredTop sz="94660"/>
  </p:normalViewPr>
  <p:slideViewPr>
    <p:cSldViewPr snapToGrid="0">
      <p:cViewPr>
        <p:scale>
          <a:sx n="75" d="100"/>
          <a:sy n="75" d="100"/>
        </p:scale>
        <p:origin x="725" y="2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E6D296-FA2A-4686-A458-85BA51F23687}" type="datetimeFigureOut">
              <a:rPr lang="en-IN" smtClean="0"/>
              <a:t>09-02-2024</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339DC8F-C51C-4CA2-BA64-AD1425BFBDA7}" type="slidenum">
              <a:rPr lang="en-IN" smtClean="0"/>
              <a:t>‹#›</a:t>
            </a:fld>
            <a:endParaRPr lang="en-IN"/>
          </a:p>
        </p:txBody>
      </p:sp>
    </p:spTree>
    <p:extLst>
      <p:ext uri="{BB962C8B-B14F-4D97-AF65-F5344CB8AC3E}">
        <p14:creationId xmlns:p14="http://schemas.microsoft.com/office/powerpoint/2010/main" val="329736073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E6D296-FA2A-4686-A458-85BA51F23687}" type="datetimeFigureOut">
              <a:rPr lang="en-IN" smtClean="0"/>
              <a:t>09-02-2024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339DC8F-C51C-4CA2-BA64-AD1425BFBDA7}" type="slidenum">
              <a:rPr lang="en-IN" smtClean="0"/>
              <a:t>‹#›</a:t>
            </a:fld>
            <a:endParaRPr lang="en-IN"/>
          </a:p>
        </p:txBody>
      </p:sp>
    </p:spTree>
    <p:extLst>
      <p:ext uri="{BB962C8B-B14F-4D97-AF65-F5344CB8AC3E}">
        <p14:creationId xmlns:p14="http://schemas.microsoft.com/office/powerpoint/2010/main" val="88506763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E6D296-FA2A-4686-A458-85BA51F23687}" type="datetimeFigureOut">
              <a:rPr lang="en-IN" smtClean="0"/>
              <a:t>09-02-2024</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339DC8F-C51C-4CA2-BA64-AD1425BFBDA7}"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4414914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BE6D296-FA2A-4686-A458-85BA51F23687}" type="datetimeFigureOut">
              <a:rPr lang="en-IN" smtClean="0"/>
              <a:t>09-02-2024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339DC8F-C51C-4CA2-BA64-AD1425BFBDA7}" type="slidenum">
              <a:rPr lang="en-IN" smtClean="0"/>
              <a:t>‹#›</a:t>
            </a:fld>
            <a:endParaRPr lang="en-IN"/>
          </a:p>
        </p:txBody>
      </p:sp>
    </p:spTree>
    <p:extLst>
      <p:ext uri="{BB962C8B-B14F-4D97-AF65-F5344CB8AC3E}">
        <p14:creationId xmlns:p14="http://schemas.microsoft.com/office/powerpoint/2010/main" val="277878153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BE6D296-FA2A-4686-A458-85BA51F23687}" type="datetimeFigureOut">
              <a:rPr lang="en-IN" smtClean="0"/>
              <a:t>09-02-2024</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339DC8F-C51C-4CA2-BA64-AD1425BFBDA7}"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9052167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BE6D296-FA2A-4686-A458-85BA51F23687}" type="datetimeFigureOut">
              <a:rPr lang="en-IN" smtClean="0"/>
              <a:t>09-02-2024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339DC8F-C51C-4CA2-BA64-AD1425BFBDA7}" type="slidenum">
              <a:rPr lang="en-IN" smtClean="0"/>
              <a:t>‹#›</a:t>
            </a:fld>
            <a:endParaRPr lang="en-IN"/>
          </a:p>
        </p:txBody>
      </p:sp>
    </p:spTree>
    <p:extLst>
      <p:ext uri="{BB962C8B-B14F-4D97-AF65-F5344CB8AC3E}">
        <p14:creationId xmlns:p14="http://schemas.microsoft.com/office/powerpoint/2010/main" val="32779529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E6D296-FA2A-4686-A458-85BA51F23687}" type="datetimeFigureOut">
              <a:rPr lang="en-IN" smtClean="0"/>
              <a:t>09-02-2024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339DC8F-C51C-4CA2-BA64-AD1425BFBDA7}" type="slidenum">
              <a:rPr lang="en-IN" smtClean="0"/>
              <a:t>‹#›</a:t>
            </a:fld>
            <a:endParaRPr lang="en-IN"/>
          </a:p>
        </p:txBody>
      </p:sp>
    </p:spTree>
    <p:extLst>
      <p:ext uri="{BB962C8B-B14F-4D97-AF65-F5344CB8AC3E}">
        <p14:creationId xmlns:p14="http://schemas.microsoft.com/office/powerpoint/2010/main" val="274695345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E6D296-FA2A-4686-A458-85BA51F23687}" type="datetimeFigureOut">
              <a:rPr lang="en-IN" smtClean="0"/>
              <a:t>09-02-2024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339DC8F-C51C-4CA2-BA64-AD1425BFBDA7}" type="slidenum">
              <a:rPr lang="en-IN" smtClean="0"/>
              <a:t>‹#›</a:t>
            </a:fld>
            <a:endParaRPr lang="en-IN"/>
          </a:p>
        </p:txBody>
      </p:sp>
    </p:spTree>
    <p:extLst>
      <p:ext uri="{BB962C8B-B14F-4D97-AF65-F5344CB8AC3E}">
        <p14:creationId xmlns:p14="http://schemas.microsoft.com/office/powerpoint/2010/main" val="199116262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E6D296-FA2A-4686-A458-85BA51F23687}" type="datetimeFigureOut">
              <a:rPr lang="en-IN" smtClean="0"/>
              <a:t>09-02-2024</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339DC8F-C51C-4CA2-BA64-AD1425BFBDA7}" type="slidenum">
              <a:rPr lang="en-IN" smtClean="0"/>
              <a:t>‹#›</a:t>
            </a:fld>
            <a:endParaRPr lang="en-IN"/>
          </a:p>
        </p:txBody>
      </p:sp>
    </p:spTree>
    <p:extLst>
      <p:ext uri="{BB962C8B-B14F-4D97-AF65-F5344CB8AC3E}">
        <p14:creationId xmlns:p14="http://schemas.microsoft.com/office/powerpoint/2010/main" val="124008631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E6D296-FA2A-4686-A458-85BA51F23687}" type="datetimeFigureOut">
              <a:rPr lang="en-IN" smtClean="0"/>
              <a:t>09-02-2024</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339DC8F-C51C-4CA2-BA64-AD1425BFBDA7}" type="slidenum">
              <a:rPr lang="en-IN" smtClean="0"/>
              <a:t>‹#›</a:t>
            </a:fld>
            <a:endParaRPr lang="en-IN"/>
          </a:p>
        </p:txBody>
      </p:sp>
    </p:spTree>
    <p:extLst>
      <p:ext uri="{BB962C8B-B14F-4D97-AF65-F5344CB8AC3E}">
        <p14:creationId xmlns:p14="http://schemas.microsoft.com/office/powerpoint/2010/main" val="153781224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E6D296-FA2A-4686-A458-85BA51F23687}" type="datetimeFigureOut">
              <a:rPr lang="en-IN" smtClean="0"/>
              <a:t>09-02-2024</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339DC8F-C51C-4CA2-BA64-AD1425BFBDA7}" type="slidenum">
              <a:rPr lang="en-IN" smtClean="0"/>
              <a:t>‹#›</a:t>
            </a:fld>
            <a:endParaRPr lang="en-IN"/>
          </a:p>
        </p:txBody>
      </p:sp>
    </p:spTree>
    <p:extLst>
      <p:ext uri="{BB962C8B-B14F-4D97-AF65-F5344CB8AC3E}">
        <p14:creationId xmlns:p14="http://schemas.microsoft.com/office/powerpoint/2010/main" val="353790134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E6D296-FA2A-4686-A458-85BA51F23687}" type="datetimeFigureOut">
              <a:rPr lang="en-IN" smtClean="0"/>
              <a:t>09-02-2024</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339DC8F-C51C-4CA2-BA64-AD1425BFBDA7}" type="slidenum">
              <a:rPr lang="en-IN" smtClean="0"/>
              <a:t>‹#›</a:t>
            </a:fld>
            <a:endParaRPr lang="en-IN"/>
          </a:p>
        </p:txBody>
      </p:sp>
    </p:spTree>
    <p:extLst>
      <p:ext uri="{BB962C8B-B14F-4D97-AF65-F5344CB8AC3E}">
        <p14:creationId xmlns:p14="http://schemas.microsoft.com/office/powerpoint/2010/main" val="304640590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E6D296-FA2A-4686-A458-85BA51F23687}" type="datetimeFigureOut">
              <a:rPr lang="en-IN" smtClean="0"/>
              <a:t>09-02-2024</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339DC8F-C51C-4CA2-BA64-AD1425BFBDA7}" type="slidenum">
              <a:rPr lang="en-IN" smtClean="0"/>
              <a:t>‹#›</a:t>
            </a:fld>
            <a:endParaRPr lang="en-IN"/>
          </a:p>
        </p:txBody>
      </p:sp>
    </p:spTree>
    <p:extLst>
      <p:ext uri="{BB962C8B-B14F-4D97-AF65-F5344CB8AC3E}">
        <p14:creationId xmlns:p14="http://schemas.microsoft.com/office/powerpoint/2010/main" val="92781737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E6D296-FA2A-4686-A458-85BA51F23687}" type="datetimeFigureOut">
              <a:rPr lang="en-IN" smtClean="0"/>
              <a:t>09-02-2024</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339DC8F-C51C-4CA2-BA64-AD1425BFBDA7}" type="slidenum">
              <a:rPr lang="en-IN" smtClean="0"/>
              <a:t>‹#›</a:t>
            </a:fld>
            <a:endParaRPr lang="en-IN"/>
          </a:p>
        </p:txBody>
      </p:sp>
    </p:spTree>
    <p:extLst>
      <p:ext uri="{BB962C8B-B14F-4D97-AF65-F5344CB8AC3E}">
        <p14:creationId xmlns:p14="http://schemas.microsoft.com/office/powerpoint/2010/main" val="294179756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E6D296-FA2A-4686-A458-85BA51F23687}" type="datetimeFigureOut">
              <a:rPr lang="en-IN" smtClean="0"/>
              <a:t>09-02-2024</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339DC8F-C51C-4CA2-BA64-AD1425BFBDA7}" type="slidenum">
              <a:rPr lang="en-IN" smtClean="0"/>
              <a:t>‹#›</a:t>
            </a:fld>
            <a:endParaRPr lang="en-IN"/>
          </a:p>
        </p:txBody>
      </p:sp>
    </p:spTree>
    <p:extLst>
      <p:ext uri="{BB962C8B-B14F-4D97-AF65-F5344CB8AC3E}">
        <p14:creationId xmlns:p14="http://schemas.microsoft.com/office/powerpoint/2010/main" val="355776845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E6D296-FA2A-4686-A458-85BA51F23687}" type="datetimeFigureOut">
              <a:rPr lang="en-IN" smtClean="0"/>
              <a:t>09-02-2024</a:t>
            </a:fld>
            <a:endParaRPr lang="en-IN"/>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339DC8F-C51C-4CA2-BA64-AD1425BFBDA7}" type="slidenum">
              <a:rPr lang="en-IN" smtClean="0"/>
              <a:t>‹#›</a:t>
            </a:fld>
            <a:endParaRPr lang="en-IN"/>
          </a:p>
        </p:txBody>
      </p:sp>
    </p:spTree>
    <p:extLst>
      <p:ext uri="{BB962C8B-B14F-4D97-AF65-F5344CB8AC3E}">
        <p14:creationId xmlns:p14="http://schemas.microsoft.com/office/powerpoint/2010/main" val="178478455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BE6D296-FA2A-4686-A458-85BA51F23687}" type="datetimeFigureOut">
              <a:rPr lang="en-IN" smtClean="0"/>
              <a:t>09-02-2024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339DC8F-C51C-4CA2-BA64-AD1425BFBDA7}" type="slidenum">
              <a:rPr lang="en-IN" smtClean="0"/>
              <a:t>‹#›</a:t>
            </a:fld>
            <a:endParaRPr lang="en-IN"/>
          </a:p>
        </p:txBody>
      </p:sp>
    </p:spTree>
    <p:extLst>
      <p:ext uri="{BB962C8B-B14F-4D97-AF65-F5344CB8AC3E}">
        <p14:creationId xmlns:p14="http://schemas.microsoft.com/office/powerpoint/2010/main" val="4215435460"/>
      </p:ext>
    </p:extLst>
  </p:cSld>
  <p:clrMap bg1="lt1" tx1="dk1" bg2="lt2" tx2="dk2" accent1="accent1" accent2="accent2" accent3="accent3" accent4="accent4" accent5="accent5" accent6="accent6" hlink="hlink" folHlink="folHlink"/>
  <p:sldLayoutIdLst>
    <p:sldLayoutId id="2147484300" r:id="rId1"/>
    <p:sldLayoutId id="2147484301" r:id="rId2"/>
    <p:sldLayoutId id="2147484302" r:id="rId3"/>
    <p:sldLayoutId id="2147484303" r:id="rId4"/>
    <p:sldLayoutId id="2147484304" r:id="rId5"/>
    <p:sldLayoutId id="2147484305" r:id="rId6"/>
    <p:sldLayoutId id="2147484306" r:id="rId7"/>
    <p:sldLayoutId id="2147484307" r:id="rId8"/>
    <p:sldLayoutId id="2147484308" r:id="rId9"/>
    <p:sldLayoutId id="2147484309" r:id="rId10"/>
    <p:sldLayoutId id="2147484310" r:id="rId11"/>
    <p:sldLayoutId id="2147484311" r:id="rId12"/>
    <p:sldLayoutId id="2147484312" r:id="rId13"/>
    <p:sldLayoutId id="2147484313" r:id="rId14"/>
    <p:sldLayoutId id="2147484314" r:id="rId15"/>
    <p:sldLayoutId id="2147484315" r:id="rId16"/>
  </p:sldLayoutIdLst>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integrate.io/"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ibm.com/products/datastag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oracle.com/middleware/technologies/data-integrator.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fivetran.co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hadoop.apache.org/"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querysurge.com/solutions/etl-testing?utm_source=QS-Site&amp;utm_medium=web-page&amp;utm_campaign=ETL-Testing-Everything-you-need-to-know" TargetMode="External"/><Relationship Id="rId2" Type="http://schemas.openxmlformats.org/officeDocument/2006/relationships/hyperlink" Target="https://www.guru99.com/etl-extract-load-process.html" TargetMode="External"/><Relationship Id="rId1" Type="http://schemas.openxmlformats.org/officeDocument/2006/relationships/slideLayout" Target="../slideLayouts/slideLayout2.xml"/><Relationship Id="rId5" Type="http://schemas.openxmlformats.org/officeDocument/2006/relationships/hyperlink" Target="https://youtu.be/wDTzxdShbd8?si=tSM8TME9_znao0gZ" TargetMode="External"/><Relationship Id="rId4" Type="http://schemas.openxmlformats.org/officeDocument/2006/relationships/hyperlink" Target="https://blog.hubspot.com/website/etl-tools"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9529-2801-EBE3-F86B-E4F52AAAD4B1}"/>
              </a:ext>
            </a:extLst>
          </p:cNvPr>
          <p:cNvSpPr>
            <a:spLocks noGrp="1"/>
          </p:cNvSpPr>
          <p:nvPr>
            <p:ph type="ctrTitle"/>
          </p:nvPr>
        </p:nvSpPr>
        <p:spPr>
          <a:xfrm>
            <a:off x="2490153" y="0"/>
            <a:ext cx="8915399" cy="2262781"/>
          </a:xfrm>
        </p:spPr>
        <p:txBody>
          <a:bodyPr/>
          <a:lstStyle/>
          <a:p>
            <a:pPr algn="r"/>
            <a:r>
              <a:rPr lang="en-IN" b="1" u="sng" dirty="0">
                <a:solidFill>
                  <a:schemeClr val="tx1"/>
                </a:solidFill>
              </a:rPr>
              <a:t>TOPIC</a:t>
            </a:r>
            <a:r>
              <a:rPr lang="en-IN" dirty="0">
                <a:solidFill>
                  <a:schemeClr val="tx1"/>
                </a:solidFill>
              </a:rPr>
              <a:t>-Extract Transform Load(ETL)</a:t>
            </a:r>
          </a:p>
        </p:txBody>
      </p:sp>
      <p:sp>
        <p:nvSpPr>
          <p:cNvPr id="3" name="Subtitle 2">
            <a:extLst>
              <a:ext uri="{FF2B5EF4-FFF2-40B4-BE49-F238E27FC236}">
                <a16:creationId xmlns:a16="http://schemas.microsoft.com/office/drawing/2014/main" id="{79ECE036-8553-C843-9A04-2FC6C7686B65}"/>
              </a:ext>
            </a:extLst>
          </p:cNvPr>
          <p:cNvSpPr>
            <a:spLocks noGrp="1"/>
          </p:cNvSpPr>
          <p:nvPr>
            <p:ph type="subTitle" idx="1"/>
          </p:nvPr>
        </p:nvSpPr>
        <p:spPr>
          <a:xfrm>
            <a:off x="3054033" y="3429000"/>
            <a:ext cx="8915399" cy="1126283"/>
          </a:xfrm>
        </p:spPr>
        <p:txBody>
          <a:bodyPr>
            <a:normAutofit/>
          </a:bodyPr>
          <a:lstStyle/>
          <a:p>
            <a:pPr algn="r"/>
            <a:r>
              <a:rPr lang="en-IN" sz="4400" dirty="0">
                <a:solidFill>
                  <a:schemeClr val="accent6">
                    <a:lumMod val="75000"/>
                  </a:schemeClr>
                </a:solidFill>
              </a:rPr>
              <a:t>BY Nandini Dutta</a:t>
            </a:r>
          </a:p>
        </p:txBody>
      </p:sp>
    </p:spTree>
    <p:extLst>
      <p:ext uri="{BB962C8B-B14F-4D97-AF65-F5344CB8AC3E}">
        <p14:creationId xmlns:p14="http://schemas.microsoft.com/office/powerpoint/2010/main" val="37663787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0E4A62-9EC6-7EAB-2F18-386C14A86284}"/>
              </a:ext>
            </a:extLst>
          </p:cNvPr>
          <p:cNvSpPr>
            <a:spLocks noGrp="1"/>
          </p:cNvSpPr>
          <p:nvPr>
            <p:ph idx="1"/>
          </p:nvPr>
        </p:nvSpPr>
        <p:spPr>
          <a:xfrm>
            <a:off x="2147253" y="1485900"/>
            <a:ext cx="8915400" cy="4046220"/>
          </a:xfrm>
        </p:spPr>
        <p:txBody>
          <a:bodyPr>
            <a:normAutofit/>
          </a:bodyPr>
          <a:lstStyle/>
          <a:p>
            <a:pPr algn="just">
              <a:buFont typeface="Wingdings" panose="05000000000000000000" pitchFamily="2" charset="2"/>
              <a:buChar char="v"/>
            </a:pPr>
            <a:r>
              <a:rPr lang="en-US" sz="2400" b="1" i="0" dirty="0">
                <a:solidFill>
                  <a:srgbClr val="10161B"/>
                </a:solidFill>
                <a:effectLst/>
                <a:latin typeface="Open Sans" panose="020B0606030504020204" pitchFamily="34" charset="0"/>
              </a:rPr>
              <a:t>Step 3</a:t>
            </a:r>
          </a:p>
          <a:p>
            <a:pPr algn="just">
              <a:buFont typeface="Wingdings" panose="05000000000000000000" pitchFamily="2" charset="2"/>
              <a:buChar char="q"/>
            </a:pPr>
            <a:r>
              <a:rPr lang="en-US" sz="2400" b="1" i="0" dirty="0">
                <a:solidFill>
                  <a:srgbClr val="10161B"/>
                </a:solidFill>
                <a:effectLst/>
                <a:latin typeface="Open Sans" panose="020B0606030504020204" pitchFamily="34" charset="0"/>
              </a:rPr>
              <a:t>Load</a:t>
            </a:r>
            <a:r>
              <a:rPr lang="en-US" sz="2400" b="0" i="0" dirty="0">
                <a:solidFill>
                  <a:srgbClr val="10161B"/>
                </a:solidFill>
                <a:effectLst/>
                <a:latin typeface="Open Sans" panose="020B0606030504020204" pitchFamily="34" charset="0"/>
              </a:rPr>
              <a:t> – </a:t>
            </a:r>
            <a:r>
              <a:rPr lang="en-US" sz="2200" b="0" i="0" dirty="0">
                <a:solidFill>
                  <a:srgbClr val="222222"/>
                </a:solidFill>
                <a:effectLst/>
                <a:latin typeface="Source Sans Pro" panose="020B0503030403020204" pitchFamily="34" charset="0"/>
              </a:rPr>
              <a:t>Loading data into the target data warehouse database is the last step of the ETL process. </a:t>
            </a:r>
          </a:p>
          <a:p>
            <a:pPr algn="just">
              <a:buFont typeface="Wingdings" panose="05000000000000000000" pitchFamily="2" charset="2"/>
              <a:buChar char="q"/>
            </a:pPr>
            <a:r>
              <a:rPr lang="en-US" sz="2400" b="1" i="0" dirty="0">
                <a:solidFill>
                  <a:srgbClr val="222222"/>
                </a:solidFill>
                <a:effectLst/>
                <a:latin typeface="Source Sans Pro" panose="020B0503030403020204" pitchFamily="34" charset="0"/>
              </a:rPr>
              <a:t>Types of Loading:</a:t>
            </a:r>
            <a:endParaRPr lang="en-US" sz="2400" b="0" i="0" dirty="0">
              <a:solidFill>
                <a:srgbClr val="222222"/>
              </a:solidFill>
              <a:effectLst/>
              <a:latin typeface="Source Sans Pro" panose="020B0503030403020204" pitchFamily="34" charset="0"/>
            </a:endParaRPr>
          </a:p>
          <a:p>
            <a:pPr algn="just">
              <a:buFont typeface="Wingdings" panose="05000000000000000000" pitchFamily="2" charset="2"/>
              <a:buChar char="§"/>
            </a:pPr>
            <a:r>
              <a:rPr lang="en-US" sz="2400" i="0" dirty="0">
                <a:solidFill>
                  <a:srgbClr val="222222"/>
                </a:solidFill>
                <a:effectLst/>
                <a:latin typeface="Source Sans Pro" panose="020B0503030403020204" pitchFamily="34" charset="0"/>
              </a:rPr>
              <a:t>Initial Load</a:t>
            </a:r>
            <a:endParaRPr lang="en-US" sz="2400" b="0" i="0" dirty="0">
              <a:solidFill>
                <a:srgbClr val="222222"/>
              </a:solidFill>
              <a:effectLst/>
              <a:latin typeface="Source Sans Pro" panose="020B0503030403020204" pitchFamily="34" charset="0"/>
            </a:endParaRPr>
          </a:p>
          <a:p>
            <a:pPr algn="just">
              <a:buFont typeface="Wingdings" panose="05000000000000000000" pitchFamily="2" charset="2"/>
              <a:buChar char="§"/>
            </a:pPr>
            <a:r>
              <a:rPr lang="en-US" sz="2400" i="0" dirty="0">
                <a:solidFill>
                  <a:srgbClr val="222222"/>
                </a:solidFill>
                <a:effectLst/>
                <a:latin typeface="Source Sans Pro" panose="020B0503030403020204" pitchFamily="34" charset="0"/>
              </a:rPr>
              <a:t>Incremental Load</a:t>
            </a:r>
          </a:p>
          <a:p>
            <a:pPr algn="just">
              <a:buFont typeface="Wingdings" panose="05000000000000000000" pitchFamily="2" charset="2"/>
              <a:buChar char="§"/>
            </a:pPr>
            <a:r>
              <a:rPr lang="en-US" sz="2400" i="0" dirty="0">
                <a:solidFill>
                  <a:srgbClr val="222222"/>
                </a:solidFill>
                <a:effectLst/>
                <a:latin typeface="Source Sans Pro" panose="020B0503030403020204" pitchFamily="34" charset="0"/>
              </a:rPr>
              <a:t>Full Refresh </a:t>
            </a:r>
            <a:endParaRPr lang="en-US" sz="2400" b="0" i="0" dirty="0">
              <a:solidFill>
                <a:srgbClr val="10161B"/>
              </a:solidFill>
              <a:effectLst/>
              <a:latin typeface="Open Sans" panose="020B0606030504020204" pitchFamily="34" charset="0"/>
            </a:endParaRPr>
          </a:p>
          <a:p>
            <a:pPr marL="0" indent="0" algn="just">
              <a:buNone/>
            </a:pPr>
            <a:endParaRPr lang="en-IN" dirty="0"/>
          </a:p>
        </p:txBody>
      </p:sp>
    </p:spTree>
    <p:extLst>
      <p:ext uri="{BB962C8B-B14F-4D97-AF65-F5344CB8AC3E}">
        <p14:creationId xmlns:p14="http://schemas.microsoft.com/office/powerpoint/2010/main" val="117370003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96E20-2ABB-7EA6-FDF1-5567281C74D3}"/>
              </a:ext>
            </a:extLst>
          </p:cNvPr>
          <p:cNvSpPr>
            <a:spLocks noGrp="1"/>
          </p:cNvSpPr>
          <p:nvPr>
            <p:ph type="title"/>
          </p:nvPr>
        </p:nvSpPr>
        <p:spPr>
          <a:xfrm>
            <a:off x="2589212" y="946778"/>
            <a:ext cx="8911687" cy="1006570"/>
          </a:xfrm>
        </p:spPr>
        <p:txBody>
          <a:bodyPr>
            <a:noAutofit/>
          </a:bodyPr>
          <a:lstStyle/>
          <a:p>
            <a:r>
              <a:rPr lang="en-US" sz="4000" b="1" i="0" dirty="0">
                <a:solidFill>
                  <a:srgbClr val="222222"/>
                </a:solidFill>
                <a:effectLst/>
                <a:latin typeface="Source Sans Pro" panose="020B0503030403020204" pitchFamily="34" charset="0"/>
              </a:rPr>
              <a:t>Load Verification</a:t>
            </a:r>
            <a:br>
              <a:rPr lang="en-US" sz="4000" b="1" i="0" dirty="0">
                <a:solidFill>
                  <a:srgbClr val="222222"/>
                </a:solidFill>
                <a:effectLst/>
                <a:latin typeface="Source Sans Pro" panose="020B0503030403020204" pitchFamily="34" charset="0"/>
              </a:rPr>
            </a:br>
            <a:endParaRPr lang="en-IN" sz="4000" dirty="0"/>
          </a:p>
        </p:txBody>
      </p:sp>
      <p:sp>
        <p:nvSpPr>
          <p:cNvPr id="3" name="Content Placeholder 2">
            <a:extLst>
              <a:ext uri="{FF2B5EF4-FFF2-40B4-BE49-F238E27FC236}">
                <a16:creationId xmlns:a16="http://schemas.microsoft.com/office/drawing/2014/main" id="{20A79A81-1A7F-F4BA-1CE9-F2F7880CCD58}"/>
              </a:ext>
            </a:extLst>
          </p:cNvPr>
          <p:cNvSpPr>
            <a:spLocks noGrp="1"/>
          </p:cNvSpPr>
          <p:nvPr>
            <p:ph idx="1"/>
          </p:nvPr>
        </p:nvSpPr>
        <p:spPr>
          <a:xfrm>
            <a:off x="2589212" y="2133600"/>
            <a:ext cx="8915400" cy="3139440"/>
          </a:xfrm>
        </p:spPr>
        <p:txBody>
          <a:bodyPr>
            <a:normAutofit/>
          </a:bodyPr>
          <a:lstStyle/>
          <a:p>
            <a:pPr>
              <a:buFont typeface="Wingdings" panose="05000000000000000000" pitchFamily="2" charset="2"/>
              <a:buChar char="q"/>
            </a:pPr>
            <a:r>
              <a:rPr lang="en-IN" sz="2000" i="0" dirty="0">
                <a:solidFill>
                  <a:srgbClr val="0D0D0D"/>
                </a:solidFill>
                <a:effectLst/>
                <a:latin typeface="Söhne"/>
              </a:rPr>
              <a:t>Key Field Validation.</a:t>
            </a:r>
          </a:p>
          <a:p>
            <a:pPr algn="l">
              <a:buFont typeface="Wingdings" panose="05000000000000000000" pitchFamily="2" charset="2"/>
              <a:buChar char="q"/>
            </a:pPr>
            <a:r>
              <a:rPr lang="en-IN" sz="2000" i="0" dirty="0" err="1">
                <a:solidFill>
                  <a:srgbClr val="0D0D0D"/>
                </a:solidFill>
                <a:effectLst/>
                <a:latin typeface="Söhne"/>
              </a:rPr>
              <a:t>Modeling</a:t>
            </a:r>
            <a:r>
              <a:rPr lang="en-IN" sz="2000" i="0" dirty="0">
                <a:solidFill>
                  <a:srgbClr val="0D0D0D"/>
                </a:solidFill>
                <a:effectLst/>
                <a:latin typeface="Söhne"/>
              </a:rPr>
              <a:t> View Testing.</a:t>
            </a:r>
          </a:p>
          <a:p>
            <a:pPr algn="l">
              <a:buFont typeface="Wingdings" panose="05000000000000000000" pitchFamily="2" charset="2"/>
              <a:buChar char="q"/>
            </a:pPr>
            <a:r>
              <a:rPr lang="en-US" sz="2000" i="0" dirty="0">
                <a:solidFill>
                  <a:srgbClr val="0D0D0D"/>
                </a:solidFill>
                <a:effectLst/>
                <a:latin typeface="Söhne"/>
              </a:rPr>
              <a:t>Combined Values and Calculated Measures</a:t>
            </a:r>
            <a:r>
              <a:rPr lang="en-US" sz="2000" i="0" dirty="0">
                <a:solidFill>
                  <a:srgbClr val="222222"/>
                </a:solidFill>
                <a:effectLst/>
                <a:latin typeface="Source Sans Pro" panose="020B0503030403020204" pitchFamily="34" charset="0"/>
              </a:rPr>
              <a:t>.</a:t>
            </a:r>
          </a:p>
          <a:p>
            <a:pPr algn="l">
              <a:buFont typeface="Wingdings" panose="05000000000000000000" pitchFamily="2" charset="2"/>
              <a:buChar char="q"/>
            </a:pPr>
            <a:r>
              <a:rPr lang="en-US" sz="2000" i="0" dirty="0">
                <a:solidFill>
                  <a:srgbClr val="0D0D0D"/>
                </a:solidFill>
                <a:effectLst/>
                <a:latin typeface="Söhne"/>
              </a:rPr>
              <a:t>Dimension and History Table Checks</a:t>
            </a:r>
            <a:r>
              <a:rPr lang="en-US" sz="2000" i="0" dirty="0">
                <a:solidFill>
                  <a:srgbClr val="222222"/>
                </a:solidFill>
                <a:effectLst/>
                <a:latin typeface="Source Sans Pro" panose="020B0503030403020204" pitchFamily="34" charset="0"/>
              </a:rPr>
              <a:t>.</a:t>
            </a:r>
          </a:p>
          <a:p>
            <a:pPr>
              <a:buFont typeface="Wingdings" panose="05000000000000000000" pitchFamily="2" charset="2"/>
              <a:buChar char="q"/>
            </a:pPr>
            <a:r>
              <a:rPr lang="en-IN" sz="2000" i="0" dirty="0">
                <a:solidFill>
                  <a:srgbClr val="0D0D0D"/>
                </a:solidFill>
                <a:effectLst/>
                <a:latin typeface="Söhne"/>
              </a:rPr>
              <a:t>BI</a:t>
            </a:r>
            <a:r>
              <a:rPr lang="en-US" sz="2000" i="0" dirty="0">
                <a:solidFill>
                  <a:srgbClr val="222222"/>
                </a:solidFill>
                <a:effectLst/>
                <a:latin typeface="Source Sans Pro" panose="020B0503030403020204" pitchFamily="34" charset="0"/>
              </a:rPr>
              <a:t>(</a:t>
            </a:r>
            <a:r>
              <a:rPr lang="en-IN" sz="2000" i="0" dirty="0">
                <a:solidFill>
                  <a:schemeClr val="tx1"/>
                </a:solidFill>
                <a:effectLst/>
                <a:latin typeface="Open Sans" panose="020B0606030504020204" pitchFamily="34" charset="0"/>
              </a:rPr>
              <a:t>Business Intelligence</a:t>
            </a:r>
            <a:r>
              <a:rPr lang="en-US" sz="2000" i="0" dirty="0">
                <a:solidFill>
                  <a:srgbClr val="222222"/>
                </a:solidFill>
                <a:effectLst/>
                <a:latin typeface="Source Sans Pro" panose="020B0503030403020204" pitchFamily="34" charset="0"/>
              </a:rPr>
              <a:t>)</a:t>
            </a:r>
            <a:r>
              <a:rPr lang="en-IN" sz="2000" i="0" dirty="0">
                <a:solidFill>
                  <a:srgbClr val="0D0D0D"/>
                </a:solidFill>
                <a:effectLst/>
                <a:latin typeface="Söhne"/>
              </a:rPr>
              <a:t> Report Validation.</a:t>
            </a:r>
          </a:p>
          <a:p>
            <a:pPr>
              <a:buFont typeface="Wingdings" panose="05000000000000000000" pitchFamily="2" charset="2"/>
              <a:buChar char="v"/>
            </a:pPr>
            <a:r>
              <a:rPr lang="en-US" sz="2000" b="1" u="sng" dirty="0">
                <a:solidFill>
                  <a:srgbClr val="222222"/>
                </a:solidFill>
                <a:latin typeface="Source Sans Pro" panose="020B0503030403020204" pitchFamily="34" charset="0"/>
              </a:rPr>
              <a:t>Note</a:t>
            </a:r>
            <a:r>
              <a:rPr lang="en-US" sz="2000" dirty="0">
                <a:solidFill>
                  <a:srgbClr val="222222"/>
                </a:solidFill>
                <a:latin typeface="Source Sans Pro" panose="020B0503030403020204" pitchFamily="34" charset="0"/>
              </a:rPr>
              <a:t>: </a:t>
            </a:r>
            <a:r>
              <a:rPr lang="en-US" sz="2000" b="0" i="0" dirty="0">
                <a:solidFill>
                  <a:srgbClr val="0D0D0D"/>
                </a:solidFill>
                <a:effectLst/>
                <a:latin typeface="Söhne"/>
              </a:rPr>
              <a:t>Business Intelligence (BI) is a technology-driven process for analyzing and presenting business data to help organizations make informed decisions.</a:t>
            </a:r>
            <a:endParaRPr lang="en-IN" sz="2000" dirty="0"/>
          </a:p>
        </p:txBody>
      </p:sp>
    </p:spTree>
    <p:extLst>
      <p:ext uri="{BB962C8B-B14F-4D97-AF65-F5344CB8AC3E}">
        <p14:creationId xmlns:p14="http://schemas.microsoft.com/office/powerpoint/2010/main" val="55382671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FF472-8207-1850-13E8-982A780B374D}"/>
              </a:ext>
            </a:extLst>
          </p:cNvPr>
          <p:cNvSpPr>
            <a:spLocks noGrp="1"/>
          </p:cNvSpPr>
          <p:nvPr>
            <p:ph type="title"/>
          </p:nvPr>
        </p:nvSpPr>
        <p:spPr/>
        <p:txBody>
          <a:bodyPr>
            <a:noAutofit/>
          </a:bodyPr>
          <a:lstStyle/>
          <a:p>
            <a:r>
              <a:rPr lang="en-US" sz="4000" b="1" i="0" dirty="0">
                <a:solidFill>
                  <a:srgbClr val="222222"/>
                </a:solidFill>
                <a:effectLst/>
                <a:latin typeface="Source Sans Pro" panose="020B0503030403020204" pitchFamily="34" charset="0"/>
              </a:rPr>
              <a:t>What Is ELT (Extract, Load, Transform)?</a:t>
            </a:r>
            <a:br>
              <a:rPr lang="en-US" sz="4000" b="1" i="0" dirty="0">
                <a:solidFill>
                  <a:srgbClr val="222222"/>
                </a:solidFill>
                <a:effectLst/>
                <a:latin typeface="Source Sans Pro" panose="020B0503030403020204" pitchFamily="34" charset="0"/>
              </a:rPr>
            </a:br>
            <a:endParaRPr lang="en-IN" sz="4000" dirty="0"/>
          </a:p>
        </p:txBody>
      </p:sp>
      <p:sp>
        <p:nvSpPr>
          <p:cNvPr id="3" name="Content Placeholder 2">
            <a:extLst>
              <a:ext uri="{FF2B5EF4-FFF2-40B4-BE49-F238E27FC236}">
                <a16:creationId xmlns:a16="http://schemas.microsoft.com/office/drawing/2014/main" id="{6B8B9D68-8C70-16DB-D5B5-C771586A2F1A}"/>
              </a:ext>
            </a:extLst>
          </p:cNvPr>
          <p:cNvSpPr>
            <a:spLocks noGrp="1"/>
          </p:cNvSpPr>
          <p:nvPr>
            <p:ph idx="1"/>
          </p:nvPr>
        </p:nvSpPr>
        <p:spPr>
          <a:xfrm>
            <a:off x="2592925" y="2133600"/>
            <a:ext cx="8915400" cy="4724400"/>
          </a:xfrm>
        </p:spPr>
        <p:txBody>
          <a:bodyPr>
            <a:normAutofit/>
          </a:bodyPr>
          <a:lstStyle/>
          <a:p>
            <a:pPr algn="just">
              <a:buFont typeface="Wingdings" panose="05000000000000000000" pitchFamily="2" charset="2"/>
              <a:buChar char="q"/>
            </a:pPr>
            <a:r>
              <a:rPr lang="en-US" sz="2400" b="0" i="0" dirty="0">
                <a:solidFill>
                  <a:srgbClr val="273239"/>
                </a:solidFill>
                <a:effectLst/>
                <a:latin typeface="Nunito" pitchFamily="2" charset="0"/>
              </a:rPr>
              <a:t> Extraction, Load and Transform (ELT) is the technique of extracting raw data from the source and storing it in data warehouse of the target server and preparing it for </a:t>
            </a:r>
            <a:r>
              <a:rPr lang="en-US" sz="2400" b="0" i="0" dirty="0" err="1">
                <a:solidFill>
                  <a:srgbClr val="273239"/>
                </a:solidFill>
                <a:effectLst/>
                <a:latin typeface="Nunito" pitchFamily="2" charset="0"/>
              </a:rPr>
              <a:t>endstream</a:t>
            </a:r>
            <a:r>
              <a:rPr lang="en-US" sz="2400" b="0" i="0" dirty="0">
                <a:solidFill>
                  <a:srgbClr val="273239"/>
                </a:solidFill>
                <a:effectLst/>
                <a:latin typeface="Nunito" pitchFamily="2" charset="0"/>
              </a:rPr>
              <a:t> users.</a:t>
            </a:r>
            <a:endParaRPr lang="en-IN" sz="2400" dirty="0"/>
          </a:p>
        </p:txBody>
      </p:sp>
      <p:pic>
        <p:nvPicPr>
          <p:cNvPr id="3074" name="Picture 2" descr="Lightbox">
            <a:extLst>
              <a:ext uri="{FF2B5EF4-FFF2-40B4-BE49-F238E27FC236}">
                <a16:creationId xmlns:a16="http://schemas.microsoft.com/office/drawing/2014/main" id="{6349F061-2886-16AE-7F95-1A48EAE756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861" y="4069186"/>
            <a:ext cx="6646214" cy="2164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99951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F21647C1-4F76-AC24-A363-6BCF29AD7C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03898" y="114551"/>
            <a:ext cx="5092861" cy="10081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1BD38BF9-EF2F-0D1D-E63F-D656A561AA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7225" y="1689902"/>
            <a:ext cx="4374754" cy="33699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EDEAC11-F095-598C-A77F-3CB611233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7620" y="1759278"/>
            <a:ext cx="5983960" cy="3904408"/>
          </a:xfrm>
          <a:prstGeom prst="rect">
            <a:avLst/>
          </a:prstGeom>
        </p:spPr>
      </p:pic>
    </p:spTree>
    <p:extLst>
      <p:ext uri="{BB962C8B-B14F-4D97-AF65-F5344CB8AC3E}">
        <p14:creationId xmlns:p14="http://schemas.microsoft.com/office/powerpoint/2010/main" val="225659509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6379-1C40-B3CE-9EE1-3DECFBE4E77B}"/>
              </a:ext>
            </a:extLst>
          </p:cNvPr>
          <p:cNvSpPr>
            <a:spLocks noGrp="1"/>
          </p:cNvSpPr>
          <p:nvPr>
            <p:ph type="title"/>
          </p:nvPr>
        </p:nvSpPr>
        <p:spPr>
          <a:xfrm>
            <a:off x="2592925" y="624110"/>
            <a:ext cx="8911687" cy="793210"/>
          </a:xfrm>
        </p:spPr>
        <p:txBody>
          <a:bodyPr>
            <a:normAutofit/>
          </a:bodyPr>
          <a:lstStyle/>
          <a:p>
            <a:r>
              <a:rPr lang="en-IN" sz="4000" b="1" dirty="0"/>
              <a:t>When to Choose ETL over ELT</a:t>
            </a:r>
          </a:p>
        </p:txBody>
      </p:sp>
      <p:sp>
        <p:nvSpPr>
          <p:cNvPr id="3" name="Content Placeholder 2">
            <a:extLst>
              <a:ext uri="{FF2B5EF4-FFF2-40B4-BE49-F238E27FC236}">
                <a16:creationId xmlns:a16="http://schemas.microsoft.com/office/drawing/2014/main" id="{A3DDC649-29C0-5684-83F6-F567B346DA64}"/>
              </a:ext>
            </a:extLst>
          </p:cNvPr>
          <p:cNvSpPr>
            <a:spLocks noGrp="1"/>
          </p:cNvSpPr>
          <p:nvPr>
            <p:ph idx="1"/>
          </p:nvPr>
        </p:nvSpPr>
        <p:spPr>
          <a:xfrm>
            <a:off x="2592925" y="1722120"/>
            <a:ext cx="8915400" cy="3777622"/>
          </a:xfrm>
        </p:spPr>
        <p:txBody>
          <a:bodyPr/>
          <a:lstStyle/>
          <a:p>
            <a:pPr algn="just">
              <a:buFont typeface="Wingdings" panose="05000000000000000000" pitchFamily="2" charset="2"/>
              <a:buChar char="q"/>
            </a:pPr>
            <a:r>
              <a:rPr lang="en-US" sz="2400" b="0" i="0" dirty="0">
                <a:solidFill>
                  <a:srgbClr val="0D0D0D"/>
                </a:solidFill>
                <a:effectLst/>
                <a:latin typeface="Söhne"/>
              </a:rPr>
              <a:t>We might choose ETL (Extract, Transform, Load) over ELT (Extract, Load, Transform) when the data requires :</a:t>
            </a:r>
          </a:p>
          <a:p>
            <a:pPr>
              <a:buFont typeface="Wingdings" panose="05000000000000000000" pitchFamily="2" charset="2"/>
              <a:buChar char="§"/>
            </a:pPr>
            <a:endParaRPr lang="en-US" dirty="0">
              <a:solidFill>
                <a:srgbClr val="0D0D0D"/>
              </a:solidFill>
              <a:latin typeface="Söhne"/>
            </a:endParaRPr>
          </a:p>
          <a:p>
            <a:pPr>
              <a:buFont typeface="Wingdings" panose="05000000000000000000" pitchFamily="2" charset="2"/>
              <a:buChar char="§"/>
            </a:pPr>
            <a:endParaRPr lang="en-US" dirty="0">
              <a:solidFill>
                <a:srgbClr val="0D0D0D"/>
              </a:solidFill>
              <a:latin typeface="Söhne"/>
            </a:endParaRPr>
          </a:p>
          <a:p>
            <a:pPr algn="just">
              <a:buFont typeface="Wingdings" panose="05000000000000000000" pitchFamily="2" charset="2"/>
              <a:buChar char="§"/>
            </a:pPr>
            <a:r>
              <a:rPr lang="en-US" sz="2400" dirty="0">
                <a:solidFill>
                  <a:srgbClr val="0D0D0D"/>
                </a:solidFill>
                <a:latin typeface="Söhne"/>
              </a:rPr>
              <a:t>S</a:t>
            </a:r>
            <a:r>
              <a:rPr lang="en-US" sz="2400" b="0" i="0" dirty="0">
                <a:solidFill>
                  <a:srgbClr val="0D0D0D"/>
                </a:solidFill>
                <a:effectLst/>
                <a:latin typeface="Söhne"/>
              </a:rPr>
              <a:t>ignificant transformation.</a:t>
            </a:r>
            <a:endParaRPr lang="en-US" sz="2400" dirty="0">
              <a:solidFill>
                <a:srgbClr val="0D0D0D"/>
              </a:solidFill>
              <a:latin typeface="Söhne"/>
            </a:endParaRPr>
          </a:p>
          <a:p>
            <a:pPr algn="just">
              <a:buFont typeface="Wingdings" panose="05000000000000000000" pitchFamily="2" charset="2"/>
              <a:buChar char="§"/>
            </a:pPr>
            <a:r>
              <a:rPr lang="en-US" sz="2400" dirty="0">
                <a:solidFill>
                  <a:srgbClr val="0D0D0D"/>
                </a:solidFill>
                <a:latin typeface="Söhne"/>
              </a:rPr>
              <a:t>Q</a:t>
            </a:r>
            <a:r>
              <a:rPr lang="en-US" sz="2400" b="0" i="0" dirty="0">
                <a:solidFill>
                  <a:srgbClr val="0D0D0D"/>
                </a:solidFill>
                <a:effectLst/>
                <a:latin typeface="Söhne"/>
              </a:rPr>
              <a:t>uality control before loading into the target system .</a:t>
            </a:r>
          </a:p>
          <a:p>
            <a:pPr algn="just">
              <a:buFont typeface="Wingdings" panose="05000000000000000000" pitchFamily="2" charset="2"/>
              <a:buChar char="§"/>
            </a:pPr>
            <a:r>
              <a:rPr lang="en-US" sz="2400" dirty="0">
                <a:solidFill>
                  <a:srgbClr val="0D0D0D"/>
                </a:solidFill>
                <a:latin typeface="Söhne"/>
              </a:rPr>
              <a:t>B</a:t>
            </a:r>
            <a:r>
              <a:rPr lang="en-US" sz="2400" b="0" i="0" dirty="0">
                <a:solidFill>
                  <a:srgbClr val="0D0D0D"/>
                </a:solidFill>
                <a:effectLst/>
                <a:latin typeface="Söhne"/>
              </a:rPr>
              <a:t>etter governance.</a:t>
            </a:r>
          </a:p>
          <a:p>
            <a:pPr algn="just">
              <a:buFont typeface="Wingdings" panose="05000000000000000000" pitchFamily="2" charset="2"/>
              <a:buChar char="§"/>
            </a:pPr>
            <a:r>
              <a:rPr lang="en-US" sz="2400" b="0" i="0" dirty="0">
                <a:solidFill>
                  <a:srgbClr val="0D0D0D"/>
                </a:solidFill>
                <a:effectLst/>
                <a:latin typeface="Söhne"/>
              </a:rPr>
              <a:t>Performance optimization capabilities.</a:t>
            </a:r>
            <a:endParaRPr lang="en-IN" sz="2400" dirty="0"/>
          </a:p>
        </p:txBody>
      </p:sp>
    </p:spTree>
    <p:extLst>
      <p:ext uri="{BB962C8B-B14F-4D97-AF65-F5344CB8AC3E}">
        <p14:creationId xmlns:p14="http://schemas.microsoft.com/office/powerpoint/2010/main" val="130116556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8F732-F695-850F-EF5F-7FF8B37D33AF}"/>
              </a:ext>
            </a:extLst>
          </p:cNvPr>
          <p:cNvSpPr>
            <a:spLocks noGrp="1"/>
          </p:cNvSpPr>
          <p:nvPr>
            <p:ph type="title"/>
          </p:nvPr>
        </p:nvSpPr>
        <p:spPr>
          <a:xfrm>
            <a:off x="1640156" y="577812"/>
            <a:ext cx="8911687" cy="1228128"/>
          </a:xfrm>
        </p:spPr>
        <p:txBody>
          <a:bodyPr>
            <a:noAutofit/>
          </a:bodyPr>
          <a:lstStyle/>
          <a:p>
            <a:r>
              <a:rPr lang="en-US" sz="4000" b="1" i="0" dirty="0">
                <a:solidFill>
                  <a:srgbClr val="10161B"/>
                </a:solidFill>
                <a:effectLst/>
                <a:latin typeface="Open Sans" panose="020B0606030504020204" pitchFamily="34" charset="0"/>
              </a:rPr>
              <a:t>Who </a:t>
            </a:r>
            <a:r>
              <a:rPr lang="en-US" sz="4000" b="1" dirty="0">
                <a:solidFill>
                  <a:srgbClr val="10161B"/>
                </a:solidFill>
                <a:latin typeface="Open Sans" panose="020B0606030504020204" pitchFamily="34" charset="0"/>
              </a:rPr>
              <a:t>are</a:t>
            </a:r>
            <a:r>
              <a:rPr lang="en-US" sz="4000" b="1" i="0" dirty="0">
                <a:solidFill>
                  <a:srgbClr val="10161B"/>
                </a:solidFill>
                <a:effectLst/>
                <a:latin typeface="Open Sans" panose="020B0606030504020204" pitchFamily="34" charset="0"/>
              </a:rPr>
              <a:t> Involved in the ETL Process?</a:t>
            </a:r>
            <a:br>
              <a:rPr lang="en-US" sz="4000" b="1" i="0" dirty="0">
                <a:solidFill>
                  <a:srgbClr val="10161B"/>
                </a:solidFill>
                <a:effectLst/>
                <a:latin typeface="Open Sans" panose="020B0606030504020204" pitchFamily="34" charset="0"/>
              </a:rPr>
            </a:br>
            <a:r>
              <a:rPr lang="en-US" sz="2800" i="0" dirty="0">
                <a:solidFill>
                  <a:srgbClr val="10161B"/>
                </a:solidFill>
                <a:effectLst/>
                <a:latin typeface="Open Sans" panose="020B0606030504020204" pitchFamily="34" charset="0"/>
              </a:rPr>
              <a:t>There are at least 4 roles involved</a:t>
            </a:r>
            <a:br>
              <a:rPr lang="en-US" sz="2800" i="0" dirty="0">
                <a:solidFill>
                  <a:srgbClr val="10161B"/>
                </a:solidFill>
                <a:effectLst/>
                <a:latin typeface="Open Sans" panose="020B0606030504020204" pitchFamily="34" charset="0"/>
              </a:rPr>
            </a:br>
            <a:br>
              <a:rPr lang="en-US" sz="2800" b="1" i="0" u="sng" dirty="0">
                <a:solidFill>
                  <a:srgbClr val="10161B"/>
                </a:solidFill>
                <a:effectLst/>
                <a:latin typeface="Open Sans" panose="020B0606030504020204" pitchFamily="34" charset="0"/>
              </a:rPr>
            </a:br>
            <a:r>
              <a:rPr lang="en-US" sz="2600" i="0" dirty="0">
                <a:solidFill>
                  <a:srgbClr val="10161B"/>
                </a:solidFill>
                <a:effectLst/>
                <a:latin typeface="Open Sans" panose="020B0606030504020204" pitchFamily="34" charset="0"/>
              </a:rPr>
              <a:t>1)</a:t>
            </a:r>
            <a:r>
              <a:rPr lang="en-IN" sz="2600" i="0" dirty="0">
                <a:solidFill>
                  <a:srgbClr val="10161B"/>
                </a:solidFill>
                <a:effectLst/>
                <a:latin typeface="Open Sans" panose="020B0606030504020204" pitchFamily="34" charset="0"/>
              </a:rPr>
              <a:t>Data Analyst</a:t>
            </a:r>
            <a:br>
              <a:rPr lang="en-US" sz="2600" i="0" dirty="0">
                <a:solidFill>
                  <a:srgbClr val="10161B"/>
                </a:solidFill>
                <a:effectLst/>
                <a:latin typeface="Open Sans" panose="020B0606030504020204" pitchFamily="34" charset="0"/>
              </a:rPr>
            </a:br>
            <a:r>
              <a:rPr lang="en-US" sz="2600" i="0" dirty="0">
                <a:solidFill>
                  <a:srgbClr val="10161B"/>
                </a:solidFill>
                <a:effectLst/>
                <a:latin typeface="Open Sans" panose="020B0606030504020204" pitchFamily="34" charset="0"/>
              </a:rPr>
              <a:t>2)</a:t>
            </a:r>
            <a:r>
              <a:rPr lang="en-IN" sz="2600" i="0" dirty="0">
                <a:solidFill>
                  <a:srgbClr val="10161B"/>
                </a:solidFill>
                <a:effectLst/>
                <a:latin typeface="Open Sans" panose="020B0606030504020204" pitchFamily="34" charset="0"/>
              </a:rPr>
              <a:t>Data Architect</a:t>
            </a:r>
            <a:br>
              <a:rPr lang="en-US" sz="2600" i="0" dirty="0">
                <a:solidFill>
                  <a:srgbClr val="10161B"/>
                </a:solidFill>
                <a:effectLst/>
                <a:latin typeface="Open Sans" panose="020B0606030504020204" pitchFamily="34" charset="0"/>
              </a:rPr>
            </a:br>
            <a:r>
              <a:rPr lang="en-US" sz="2600" i="0" dirty="0">
                <a:solidFill>
                  <a:srgbClr val="10161B"/>
                </a:solidFill>
                <a:effectLst/>
                <a:latin typeface="Open Sans" panose="020B0606030504020204" pitchFamily="34" charset="0"/>
              </a:rPr>
              <a:t>3)</a:t>
            </a:r>
            <a:r>
              <a:rPr lang="en-IN" sz="2600" i="0" dirty="0">
                <a:solidFill>
                  <a:srgbClr val="10161B"/>
                </a:solidFill>
                <a:effectLst/>
                <a:latin typeface="Open Sans" panose="020B0606030504020204" pitchFamily="34" charset="0"/>
              </a:rPr>
              <a:t>ETL Developer</a:t>
            </a:r>
            <a:br>
              <a:rPr lang="en-US" sz="2600" i="0" dirty="0">
                <a:solidFill>
                  <a:srgbClr val="10161B"/>
                </a:solidFill>
                <a:effectLst/>
                <a:latin typeface="Open Sans" panose="020B0606030504020204" pitchFamily="34" charset="0"/>
              </a:rPr>
            </a:br>
            <a:r>
              <a:rPr lang="en-US" sz="2600" i="0" dirty="0">
                <a:solidFill>
                  <a:srgbClr val="10161B"/>
                </a:solidFill>
                <a:effectLst/>
                <a:latin typeface="Open Sans" panose="020B0606030504020204" pitchFamily="34" charset="0"/>
              </a:rPr>
              <a:t>4)</a:t>
            </a:r>
            <a:r>
              <a:rPr lang="en-IN" sz="2600" i="0" dirty="0">
                <a:solidFill>
                  <a:srgbClr val="10161B"/>
                </a:solidFill>
                <a:effectLst/>
                <a:latin typeface="Open Sans" panose="020B0606030504020204" pitchFamily="34" charset="0"/>
              </a:rPr>
              <a:t>ETL Tester</a:t>
            </a:r>
            <a:endParaRPr lang="en-IN" sz="2600" u="sng" dirty="0"/>
          </a:p>
        </p:txBody>
      </p:sp>
      <p:pic>
        <p:nvPicPr>
          <p:cNvPr id="5124" name="Picture 4">
            <a:extLst>
              <a:ext uri="{FF2B5EF4-FFF2-40B4-BE49-F238E27FC236}">
                <a16:creationId xmlns:a16="http://schemas.microsoft.com/office/drawing/2014/main" id="{21025D35-7E02-9F3C-4C6B-9493FBAB4B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60820" y="2362200"/>
            <a:ext cx="3647278" cy="2493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5240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DB2BED-CEB8-30BB-571F-2D52C693FE89}"/>
              </a:ext>
            </a:extLst>
          </p:cNvPr>
          <p:cNvSpPr>
            <a:spLocks noGrp="1"/>
          </p:cNvSpPr>
          <p:nvPr>
            <p:ph idx="1"/>
          </p:nvPr>
        </p:nvSpPr>
        <p:spPr>
          <a:xfrm>
            <a:off x="1632031" y="503499"/>
            <a:ext cx="10173523" cy="6354501"/>
          </a:xfrm>
        </p:spPr>
        <p:txBody>
          <a:bodyPr>
            <a:normAutofit/>
          </a:bodyPr>
          <a:lstStyle/>
          <a:p>
            <a:pPr marL="0" indent="0" algn="just">
              <a:buNone/>
            </a:pPr>
            <a:r>
              <a:rPr lang="en-US" sz="2800" b="1" i="0" dirty="0">
                <a:solidFill>
                  <a:srgbClr val="222222"/>
                </a:solidFill>
                <a:effectLst/>
                <a:latin typeface="Source Sans Pro" panose="020B0503030403020204" pitchFamily="34" charset="0"/>
              </a:rPr>
              <a:t>What is ETL Testing?</a:t>
            </a:r>
          </a:p>
          <a:p>
            <a:pPr algn="just">
              <a:buFont typeface="Wingdings" panose="05000000000000000000" pitchFamily="2" charset="2"/>
              <a:buChar char="Ø"/>
            </a:pPr>
            <a:r>
              <a:rPr lang="en-US" sz="2400" b="0" i="0" dirty="0">
                <a:solidFill>
                  <a:srgbClr val="222222"/>
                </a:solidFill>
                <a:effectLst/>
                <a:latin typeface="Source Sans Pro" panose="020B0503030403020204" pitchFamily="34" charset="0"/>
              </a:rPr>
              <a:t>ETL testing is done to ensure that the data that has been loaded from a source to the destination after business transformation is accurate. It also involves the verification of data at various middle stages that are being used between source and destination.</a:t>
            </a:r>
          </a:p>
          <a:p>
            <a:pPr marL="0" indent="0" algn="just">
              <a:buNone/>
            </a:pPr>
            <a:endParaRPr lang="en-US" sz="2800" b="1" i="0" dirty="0">
              <a:solidFill>
                <a:srgbClr val="131313"/>
              </a:solidFill>
              <a:effectLst/>
              <a:latin typeface="Roboto" panose="02000000000000000000" pitchFamily="2" charset="0"/>
            </a:endParaRPr>
          </a:p>
          <a:p>
            <a:pPr marL="0" indent="0" algn="just">
              <a:buNone/>
            </a:pPr>
            <a:r>
              <a:rPr lang="en-US" sz="2800" b="1" i="0" dirty="0">
                <a:solidFill>
                  <a:srgbClr val="131313"/>
                </a:solidFill>
                <a:effectLst/>
                <a:latin typeface="Roboto" panose="02000000000000000000" pitchFamily="2" charset="0"/>
              </a:rPr>
              <a:t>What are the key Benefits of ETL Testing?</a:t>
            </a:r>
          </a:p>
          <a:p>
            <a:pPr algn="just">
              <a:buFont typeface="Wingdings" panose="05000000000000000000" pitchFamily="2" charset="2"/>
              <a:buChar char="§"/>
            </a:pPr>
            <a:r>
              <a:rPr lang="en-US" sz="2800" b="0" i="0" dirty="0">
                <a:solidFill>
                  <a:srgbClr val="131313"/>
                </a:solidFill>
                <a:effectLst/>
                <a:latin typeface="Roboto" panose="02000000000000000000" pitchFamily="2" charset="0"/>
              </a:rPr>
              <a:t>Minimize the risk of the data loss </a:t>
            </a:r>
          </a:p>
          <a:p>
            <a:pPr algn="just">
              <a:buFont typeface="Wingdings" panose="05000000000000000000" pitchFamily="2" charset="2"/>
              <a:buChar char="§"/>
            </a:pPr>
            <a:r>
              <a:rPr lang="en-US" sz="2800" b="0" i="0" dirty="0">
                <a:solidFill>
                  <a:srgbClr val="131313"/>
                </a:solidFill>
                <a:effectLst/>
                <a:latin typeface="Roboto" panose="02000000000000000000" pitchFamily="2" charset="0"/>
              </a:rPr>
              <a:t>Data security </a:t>
            </a:r>
          </a:p>
          <a:p>
            <a:pPr algn="just">
              <a:buFont typeface="Wingdings" panose="05000000000000000000" pitchFamily="2" charset="2"/>
              <a:buChar char="§"/>
            </a:pPr>
            <a:r>
              <a:rPr lang="en-US" sz="2800" b="0" i="0" dirty="0">
                <a:solidFill>
                  <a:srgbClr val="131313"/>
                </a:solidFill>
                <a:effectLst/>
                <a:latin typeface="Roboto" panose="02000000000000000000" pitchFamily="2" charset="0"/>
              </a:rPr>
              <a:t>Data Accuracy </a:t>
            </a:r>
          </a:p>
          <a:p>
            <a:pPr algn="just">
              <a:buFont typeface="Wingdings" panose="05000000000000000000" pitchFamily="2" charset="2"/>
              <a:buChar char="§"/>
            </a:pPr>
            <a:r>
              <a:rPr lang="en-US" sz="2800" b="0" i="0" dirty="0">
                <a:solidFill>
                  <a:srgbClr val="131313"/>
                </a:solidFill>
                <a:effectLst/>
                <a:latin typeface="Roboto" panose="02000000000000000000" pitchFamily="2" charset="0"/>
              </a:rPr>
              <a:t>Reporting efficiency</a:t>
            </a:r>
            <a:endParaRPr lang="en-IN" sz="2800" b="1" dirty="0"/>
          </a:p>
        </p:txBody>
      </p:sp>
    </p:spTree>
    <p:extLst>
      <p:ext uri="{BB962C8B-B14F-4D97-AF65-F5344CB8AC3E}">
        <p14:creationId xmlns:p14="http://schemas.microsoft.com/office/powerpoint/2010/main" val="324360897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11DBB-EF67-9028-485C-0F9B6D532596}"/>
              </a:ext>
            </a:extLst>
          </p:cNvPr>
          <p:cNvSpPr>
            <a:spLocks noGrp="1"/>
          </p:cNvSpPr>
          <p:nvPr>
            <p:ph type="title"/>
          </p:nvPr>
        </p:nvSpPr>
        <p:spPr>
          <a:xfrm>
            <a:off x="1771124" y="705133"/>
            <a:ext cx="8911687" cy="1280890"/>
          </a:xfrm>
        </p:spPr>
        <p:txBody>
          <a:bodyPr>
            <a:normAutofit/>
          </a:bodyPr>
          <a:lstStyle/>
          <a:p>
            <a:pPr algn="ctr"/>
            <a:r>
              <a:rPr lang="en-IN" sz="4000" b="1" dirty="0">
                <a:latin typeface="Source Sans Pro" panose="020B0503030403020204" pitchFamily="34" charset="0"/>
                <a:ea typeface="Source Sans Pro" panose="020B0503030403020204" pitchFamily="34" charset="0"/>
              </a:rPr>
              <a:t>Stages</a:t>
            </a:r>
            <a:r>
              <a:rPr lang="en-IN" sz="4000" b="1" dirty="0"/>
              <a:t> of ETL Testing</a:t>
            </a:r>
          </a:p>
        </p:txBody>
      </p:sp>
      <p:pic>
        <p:nvPicPr>
          <p:cNvPr id="5" name="Content Placeholder 4">
            <a:extLst>
              <a:ext uri="{FF2B5EF4-FFF2-40B4-BE49-F238E27FC236}">
                <a16:creationId xmlns:a16="http://schemas.microsoft.com/office/drawing/2014/main" id="{23414D76-CCFB-B6AD-6928-BE10E187E6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7411" y="1770927"/>
            <a:ext cx="9622078" cy="4381939"/>
          </a:xfrm>
        </p:spPr>
      </p:pic>
    </p:spTree>
    <p:extLst>
      <p:ext uri="{BB962C8B-B14F-4D97-AF65-F5344CB8AC3E}">
        <p14:creationId xmlns:p14="http://schemas.microsoft.com/office/powerpoint/2010/main" val="342457540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A2AE7-DCCE-03C2-0D6A-9A120F154DD6}"/>
              </a:ext>
            </a:extLst>
          </p:cNvPr>
          <p:cNvSpPr>
            <a:spLocks noGrp="1"/>
          </p:cNvSpPr>
          <p:nvPr>
            <p:ph type="title"/>
          </p:nvPr>
        </p:nvSpPr>
        <p:spPr>
          <a:xfrm>
            <a:off x="2014190" y="404191"/>
            <a:ext cx="8911687" cy="1280890"/>
          </a:xfrm>
        </p:spPr>
        <p:txBody>
          <a:bodyPr>
            <a:noAutofit/>
          </a:bodyPr>
          <a:lstStyle/>
          <a:p>
            <a:pPr algn="ctr"/>
            <a:r>
              <a:rPr lang="en-IN" sz="4000" b="1" i="0" dirty="0">
                <a:solidFill>
                  <a:srgbClr val="222222"/>
                </a:solidFill>
                <a:effectLst/>
                <a:latin typeface="Source Sans Pro" panose="020B0503030403020204" pitchFamily="34" charset="0"/>
              </a:rPr>
              <a:t>Types of ETL Testing</a:t>
            </a:r>
            <a:br>
              <a:rPr lang="en-IN" sz="4000" b="1" i="0" dirty="0">
                <a:solidFill>
                  <a:srgbClr val="222222"/>
                </a:solidFill>
                <a:effectLst/>
                <a:latin typeface="Source Sans Pro" panose="020B0503030403020204" pitchFamily="34" charset="0"/>
              </a:rPr>
            </a:br>
            <a:endParaRPr lang="en-IN" sz="4000" dirty="0"/>
          </a:p>
        </p:txBody>
      </p:sp>
      <p:pic>
        <p:nvPicPr>
          <p:cNvPr id="7170" name="Picture 2">
            <a:extLst>
              <a:ext uri="{FF2B5EF4-FFF2-40B4-BE49-F238E27FC236}">
                <a16:creationId xmlns:a16="http://schemas.microsoft.com/office/drawing/2014/main" id="{EE9E2435-D46A-F6C8-3D1E-89F79DA920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86824" y="1516284"/>
            <a:ext cx="7766418" cy="493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47646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1C963-5444-502D-3D41-67ED57418831}"/>
              </a:ext>
            </a:extLst>
          </p:cNvPr>
          <p:cNvSpPr>
            <a:spLocks noGrp="1"/>
          </p:cNvSpPr>
          <p:nvPr>
            <p:ph type="title"/>
          </p:nvPr>
        </p:nvSpPr>
        <p:spPr>
          <a:xfrm>
            <a:off x="2338282" y="306333"/>
            <a:ext cx="8911687" cy="932158"/>
          </a:xfrm>
        </p:spPr>
        <p:txBody>
          <a:bodyPr>
            <a:noAutofit/>
          </a:bodyPr>
          <a:lstStyle/>
          <a:p>
            <a:pPr algn="ctr"/>
            <a:r>
              <a:rPr lang="en-IN" sz="4000" b="1" i="0" dirty="0">
                <a:solidFill>
                  <a:srgbClr val="222222"/>
                </a:solidFill>
                <a:effectLst/>
                <a:latin typeface="Source Sans Pro" panose="020B0503030403020204" pitchFamily="34" charset="0"/>
              </a:rPr>
              <a:t>Types of ETL Bugs</a:t>
            </a:r>
            <a:br>
              <a:rPr lang="en-IN" sz="4000" b="1" i="0" dirty="0">
                <a:solidFill>
                  <a:srgbClr val="222222"/>
                </a:solidFill>
                <a:effectLst/>
                <a:latin typeface="Source Sans Pro" panose="020B0503030403020204" pitchFamily="34" charset="0"/>
              </a:rPr>
            </a:br>
            <a:endParaRPr lang="en-IN" sz="4000" dirty="0"/>
          </a:p>
        </p:txBody>
      </p:sp>
      <p:pic>
        <p:nvPicPr>
          <p:cNvPr id="10" name="Content Placeholder 9">
            <a:extLst>
              <a:ext uri="{FF2B5EF4-FFF2-40B4-BE49-F238E27FC236}">
                <a16:creationId xmlns:a16="http://schemas.microsoft.com/office/drawing/2014/main" id="{3CF599A3-F522-99F7-EC97-CB73CF177D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0" y="1539874"/>
            <a:ext cx="6366076" cy="4259041"/>
          </a:xfrm>
        </p:spPr>
      </p:pic>
    </p:spTree>
    <p:extLst>
      <p:ext uri="{BB962C8B-B14F-4D97-AF65-F5344CB8AC3E}">
        <p14:creationId xmlns:p14="http://schemas.microsoft.com/office/powerpoint/2010/main" val="77866684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E416D-A1CD-B058-B790-7DCE88C17FE5}"/>
              </a:ext>
            </a:extLst>
          </p:cNvPr>
          <p:cNvSpPr>
            <a:spLocks noGrp="1"/>
          </p:cNvSpPr>
          <p:nvPr>
            <p:ph type="title"/>
          </p:nvPr>
        </p:nvSpPr>
        <p:spPr/>
        <p:txBody>
          <a:bodyPr>
            <a:normAutofit/>
          </a:bodyPr>
          <a:lstStyle/>
          <a:p>
            <a:r>
              <a:rPr lang="en-IN" sz="4000" b="1" dirty="0"/>
              <a:t>Contents</a:t>
            </a:r>
          </a:p>
        </p:txBody>
      </p:sp>
      <p:sp>
        <p:nvSpPr>
          <p:cNvPr id="3" name="Content Placeholder 2">
            <a:extLst>
              <a:ext uri="{FF2B5EF4-FFF2-40B4-BE49-F238E27FC236}">
                <a16:creationId xmlns:a16="http://schemas.microsoft.com/office/drawing/2014/main" id="{B3845B5E-7C4B-2B23-618A-79AA4AEE2AC5}"/>
              </a:ext>
            </a:extLst>
          </p:cNvPr>
          <p:cNvSpPr>
            <a:spLocks noGrp="1"/>
          </p:cNvSpPr>
          <p:nvPr>
            <p:ph idx="1"/>
          </p:nvPr>
        </p:nvSpPr>
        <p:spPr>
          <a:xfrm>
            <a:off x="2592925" y="1825688"/>
            <a:ext cx="8915400" cy="4528457"/>
          </a:xfrm>
        </p:spPr>
        <p:txBody>
          <a:bodyPr/>
          <a:lstStyle/>
          <a:p>
            <a:r>
              <a:rPr lang="en-IN" dirty="0"/>
              <a:t>Introduction</a:t>
            </a:r>
          </a:p>
          <a:p>
            <a:r>
              <a:rPr lang="en-IN" dirty="0"/>
              <a:t>Need of ETL</a:t>
            </a:r>
          </a:p>
          <a:p>
            <a:r>
              <a:rPr lang="en-IN" dirty="0"/>
              <a:t>Data Warehouse</a:t>
            </a:r>
          </a:p>
          <a:p>
            <a:r>
              <a:rPr lang="en-IN" dirty="0"/>
              <a:t>Data Mart</a:t>
            </a:r>
          </a:p>
          <a:p>
            <a:r>
              <a:rPr lang="en-IN" dirty="0"/>
              <a:t>ETL process</a:t>
            </a:r>
          </a:p>
          <a:p>
            <a:r>
              <a:rPr lang="en-IN" dirty="0"/>
              <a:t>ELT(Extract Load Transform)</a:t>
            </a:r>
          </a:p>
          <a:p>
            <a:r>
              <a:rPr lang="en-IN" dirty="0"/>
              <a:t>ETL vs ELT</a:t>
            </a:r>
          </a:p>
          <a:p>
            <a:r>
              <a:rPr lang="en-IN" dirty="0"/>
              <a:t>ETL Testing</a:t>
            </a:r>
          </a:p>
          <a:p>
            <a:r>
              <a:rPr lang="en-IN" dirty="0"/>
              <a:t>ETL Bugs</a:t>
            </a:r>
          </a:p>
          <a:p>
            <a:r>
              <a:rPr lang="en-IN" dirty="0"/>
              <a:t>ETL Tools</a:t>
            </a:r>
          </a:p>
          <a:p>
            <a:r>
              <a:rPr lang="en-IN" dirty="0"/>
              <a:t>ETL Demo Using SQL(Structured Query Language)</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211862421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6BE9D-C72F-3D42-62D4-F670797D0605}"/>
              </a:ext>
            </a:extLst>
          </p:cNvPr>
          <p:cNvSpPr>
            <a:spLocks noGrp="1"/>
          </p:cNvSpPr>
          <p:nvPr>
            <p:ph type="title"/>
          </p:nvPr>
        </p:nvSpPr>
        <p:spPr>
          <a:xfrm>
            <a:off x="1943632" y="278670"/>
            <a:ext cx="8911687" cy="1280890"/>
          </a:xfrm>
        </p:spPr>
        <p:txBody>
          <a:bodyPr>
            <a:noAutofit/>
          </a:bodyPr>
          <a:lstStyle/>
          <a:p>
            <a:r>
              <a:rPr lang="en-IN" sz="4000" b="1" i="0" dirty="0">
                <a:solidFill>
                  <a:srgbClr val="213343"/>
                </a:solidFill>
                <a:effectLst/>
                <a:latin typeface="Lexend Deca"/>
              </a:rPr>
              <a:t>What are ETL Tools?</a:t>
            </a:r>
            <a:br>
              <a:rPr lang="en-IN" sz="4000" b="1" i="0" dirty="0">
                <a:solidFill>
                  <a:srgbClr val="213343"/>
                </a:solidFill>
                <a:effectLst/>
                <a:latin typeface="Lexend Deca"/>
              </a:rPr>
            </a:br>
            <a:endParaRPr lang="en-IN" sz="4000" dirty="0"/>
          </a:p>
        </p:txBody>
      </p:sp>
      <p:sp>
        <p:nvSpPr>
          <p:cNvPr id="3" name="Content Placeholder 2">
            <a:extLst>
              <a:ext uri="{FF2B5EF4-FFF2-40B4-BE49-F238E27FC236}">
                <a16:creationId xmlns:a16="http://schemas.microsoft.com/office/drawing/2014/main" id="{49760A7E-2BC8-38CE-A3FB-D0BA0268B4CA}"/>
              </a:ext>
            </a:extLst>
          </p:cNvPr>
          <p:cNvSpPr>
            <a:spLocks noGrp="1"/>
          </p:cNvSpPr>
          <p:nvPr>
            <p:ph idx="1"/>
          </p:nvPr>
        </p:nvSpPr>
        <p:spPr>
          <a:xfrm>
            <a:off x="1532470" y="2146829"/>
            <a:ext cx="7266885" cy="4432501"/>
          </a:xfrm>
        </p:spPr>
        <p:txBody>
          <a:bodyPr>
            <a:normAutofit/>
          </a:bodyPr>
          <a:lstStyle/>
          <a:p>
            <a:pPr algn="just">
              <a:buFont typeface="Wingdings" panose="05000000000000000000" pitchFamily="2" charset="2"/>
              <a:buChar char="q"/>
            </a:pPr>
            <a:r>
              <a:rPr lang="en-US" sz="2000" b="0" i="0" dirty="0">
                <a:solidFill>
                  <a:srgbClr val="374151"/>
                </a:solidFill>
                <a:effectLst/>
                <a:latin typeface="Söhne"/>
              </a:rPr>
              <a:t>ETL tools are software applications designed to automate and streamline the process of data integration. They simplify the extraction of data from various sources, transform it into a usable format, and load it into a destination system. </a:t>
            </a:r>
            <a:endParaRPr lang="en-IN" sz="2000" dirty="0"/>
          </a:p>
        </p:txBody>
      </p:sp>
      <p:pic>
        <p:nvPicPr>
          <p:cNvPr id="1026" name="Picture 2" descr="ETL tool types">
            <a:extLst>
              <a:ext uri="{FF2B5EF4-FFF2-40B4-BE49-F238E27FC236}">
                <a16:creationId xmlns:a16="http://schemas.microsoft.com/office/drawing/2014/main" id="{24B547FD-AFCD-3D22-B32B-46979D899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520" y="3647439"/>
            <a:ext cx="5179707" cy="259661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18556351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08750-E1C7-9F1E-186E-A985A95564A1}"/>
              </a:ext>
            </a:extLst>
          </p:cNvPr>
          <p:cNvSpPr>
            <a:spLocks noGrp="1"/>
          </p:cNvSpPr>
          <p:nvPr>
            <p:ph type="title"/>
          </p:nvPr>
        </p:nvSpPr>
        <p:spPr/>
        <p:txBody>
          <a:bodyPr>
            <a:normAutofit/>
          </a:bodyPr>
          <a:lstStyle/>
          <a:p>
            <a:r>
              <a:rPr lang="en-IN" sz="4000" b="1" dirty="0"/>
              <a:t>How to Evaluate ETL Tools</a:t>
            </a:r>
          </a:p>
        </p:txBody>
      </p:sp>
      <p:sp>
        <p:nvSpPr>
          <p:cNvPr id="4" name="Content Placeholder 3">
            <a:extLst>
              <a:ext uri="{FF2B5EF4-FFF2-40B4-BE49-F238E27FC236}">
                <a16:creationId xmlns:a16="http://schemas.microsoft.com/office/drawing/2014/main" id="{36C7779D-04DC-F11A-26BE-57533A2BBA39}"/>
              </a:ext>
            </a:extLst>
          </p:cNvPr>
          <p:cNvSpPr>
            <a:spLocks noGrp="1"/>
          </p:cNvSpPr>
          <p:nvPr>
            <p:ph idx="1"/>
          </p:nvPr>
        </p:nvSpPr>
        <p:spPr/>
        <p:txBody>
          <a:bodyPr/>
          <a:lstStyle/>
          <a:p>
            <a:pPr algn="just">
              <a:buFont typeface="Wingdings" panose="05000000000000000000" pitchFamily="2" charset="2"/>
              <a:buChar char="v"/>
            </a:pPr>
            <a:r>
              <a:rPr lang="en-US" dirty="0">
                <a:latin typeface="Source Sans Pro" panose="020B0503030403020204" pitchFamily="34" charset="0"/>
                <a:ea typeface="Source Sans Pro" panose="020B0503030403020204" pitchFamily="34" charset="0"/>
              </a:rPr>
              <a:t>Every organization has a unique business model and culture, and the data that a company collects and values will reflect this. However, there are common criteria that you can measure ETL tools against that will be relevant to each organization, which are outlined below.</a:t>
            </a:r>
          </a:p>
          <a:p>
            <a:pPr algn="just">
              <a:buFont typeface="Wingdings" panose="05000000000000000000" pitchFamily="2" charset="2"/>
              <a:buChar char="q"/>
            </a:pPr>
            <a:r>
              <a:rPr lang="en-US" dirty="0">
                <a:latin typeface="Source Sans Pro" panose="020B0503030403020204" pitchFamily="34" charset="0"/>
                <a:ea typeface="Source Sans Pro" panose="020B0503030403020204" pitchFamily="34" charset="0"/>
              </a:rPr>
              <a:t>Use case</a:t>
            </a:r>
          </a:p>
          <a:p>
            <a:pPr algn="just">
              <a:buFont typeface="Wingdings" panose="05000000000000000000" pitchFamily="2" charset="2"/>
              <a:buChar char="q"/>
            </a:pPr>
            <a:r>
              <a:rPr lang="en-US" dirty="0">
                <a:latin typeface="Source Sans Pro" panose="020B0503030403020204" pitchFamily="34" charset="0"/>
                <a:ea typeface="Source Sans Pro" panose="020B0503030403020204" pitchFamily="34" charset="0"/>
              </a:rPr>
              <a:t>Budget</a:t>
            </a:r>
          </a:p>
          <a:p>
            <a:pPr algn="just">
              <a:buFont typeface="Wingdings" panose="05000000000000000000" pitchFamily="2" charset="2"/>
              <a:buChar char="q"/>
            </a:pPr>
            <a:r>
              <a:rPr lang="en-US" dirty="0">
                <a:latin typeface="Source Sans Pro" panose="020B0503030403020204" pitchFamily="34" charset="0"/>
                <a:ea typeface="Source Sans Pro" panose="020B0503030403020204" pitchFamily="34" charset="0"/>
              </a:rPr>
              <a:t>Capabilities </a:t>
            </a:r>
          </a:p>
          <a:p>
            <a:pPr algn="just">
              <a:buFont typeface="Wingdings" panose="05000000000000000000" pitchFamily="2" charset="2"/>
              <a:buChar char="q"/>
            </a:pPr>
            <a:r>
              <a:rPr lang="en-US" dirty="0">
                <a:latin typeface="Source Sans Pro" panose="020B0503030403020204" pitchFamily="34" charset="0"/>
                <a:ea typeface="Source Sans Pro" panose="020B0503030403020204" pitchFamily="34" charset="0"/>
              </a:rPr>
              <a:t>Data sources</a:t>
            </a:r>
          </a:p>
          <a:p>
            <a:pPr algn="just">
              <a:buFont typeface="Wingdings" panose="05000000000000000000" pitchFamily="2" charset="2"/>
              <a:buChar char="q"/>
            </a:pPr>
            <a:r>
              <a:rPr lang="en-US" dirty="0">
                <a:latin typeface="Source Sans Pro" panose="020B0503030403020204" pitchFamily="34" charset="0"/>
                <a:ea typeface="Source Sans Pro" panose="020B0503030403020204" pitchFamily="34" charset="0"/>
              </a:rPr>
              <a:t>Technical literacy</a:t>
            </a:r>
          </a:p>
        </p:txBody>
      </p:sp>
    </p:spTree>
    <p:extLst>
      <p:ext uri="{BB962C8B-B14F-4D97-AF65-F5344CB8AC3E}">
        <p14:creationId xmlns:p14="http://schemas.microsoft.com/office/powerpoint/2010/main" val="329247639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B48A3-91D6-1BBE-76D5-737EFAFC681C}"/>
              </a:ext>
            </a:extLst>
          </p:cNvPr>
          <p:cNvSpPr>
            <a:spLocks noGrp="1"/>
          </p:cNvSpPr>
          <p:nvPr>
            <p:ph type="title"/>
          </p:nvPr>
        </p:nvSpPr>
        <p:spPr>
          <a:xfrm>
            <a:off x="2592925" y="624110"/>
            <a:ext cx="8911687" cy="654184"/>
          </a:xfrm>
        </p:spPr>
        <p:txBody>
          <a:bodyPr>
            <a:normAutofit fontScale="90000"/>
          </a:bodyPr>
          <a:lstStyle/>
          <a:p>
            <a:r>
              <a:rPr lang="en-US" sz="4000" b="1" dirty="0"/>
              <a:t>ETL Tools</a:t>
            </a:r>
            <a:endParaRPr lang="en-IN" sz="4000" b="1" dirty="0"/>
          </a:p>
        </p:txBody>
      </p:sp>
      <p:sp>
        <p:nvSpPr>
          <p:cNvPr id="3" name="Content Placeholder 2">
            <a:extLst>
              <a:ext uri="{FF2B5EF4-FFF2-40B4-BE49-F238E27FC236}">
                <a16:creationId xmlns:a16="http://schemas.microsoft.com/office/drawing/2014/main" id="{C37B669A-62DA-2F93-AC38-7CABB90A86E3}"/>
              </a:ext>
            </a:extLst>
          </p:cNvPr>
          <p:cNvSpPr>
            <a:spLocks noGrp="1"/>
          </p:cNvSpPr>
          <p:nvPr>
            <p:ph idx="1"/>
          </p:nvPr>
        </p:nvSpPr>
        <p:spPr>
          <a:xfrm>
            <a:off x="2592925" y="1583092"/>
            <a:ext cx="8915400" cy="5032311"/>
          </a:xfrm>
        </p:spPr>
        <p:txBody>
          <a:bodyPr/>
          <a:lstStyle/>
          <a:p>
            <a:pPr>
              <a:buAutoNum type="arabicPeriod"/>
            </a:pPr>
            <a:r>
              <a:rPr lang="en-IN" b="1" u="sng" dirty="0">
                <a:hlinkClick r:id="rId2"/>
              </a:rPr>
              <a:t>Integrate.io</a:t>
            </a:r>
            <a:endParaRPr lang="en-IN" b="1" u="sng" dirty="0"/>
          </a:p>
          <a:p>
            <a:pPr>
              <a:buFont typeface="Wingdings" panose="05000000000000000000" pitchFamily="2" charset="2"/>
              <a:buChar char="Ø"/>
            </a:pPr>
            <a:r>
              <a:rPr lang="en-US" b="1" u="sng" dirty="0"/>
              <a:t>Price:</a:t>
            </a:r>
            <a:r>
              <a:rPr lang="en-US" dirty="0"/>
              <a:t> Free 14-day trial &amp; flexible paid plans available</a:t>
            </a:r>
          </a:p>
          <a:p>
            <a:pPr>
              <a:buFont typeface="Wingdings" panose="05000000000000000000" pitchFamily="2" charset="2"/>
              <a:buChar char="Ø"/>
            </a:pPr>
            <a:r>
              <a:rPr lang="en-IN" b="1" u="sng" dirty="0"/>
              <a:t>Type:</a:t>
            </a:r>
            <a:r>
              <a:rPr lang="en-IN" b="1" dirty="0"/>
              <a:t> </a:t>
            </a:r>
            <a:r>
              <a:rPr lang="en-IN" dirty="0"/>
              <a:t>Cloud.</a:t>
            </a:r>
          </a:p>
          <a:p>
            <a:pPr>
              <a:buFont typeface="Wingdings" panose="05000000000000000000" pitchFamily="2" charset="2"/>
              <a:buChar char="Ø"/>
            </a:pPr>
            <a:r>
              <a:rPr lang="en-IN" b="1" u="sng" dirty="0"/>
              <a:t>Use: </a:t>
            </a:r>
            <a:r>
              <a:rPr lang="en-US" b="0" i="0" dirty="0">
                <a:solidFill>
                  <a:srgbClr val="374151"/>
                </a:solidFill>
                <a:effectLst/>
                <a:latin typeface="Söhne"/>
              </a:rPr>
              <a:t>Moves and transforms data between systems.</a:t>
            </a:r>
          </a:p>
        </p:txBody>
      </p:sp>
      <p:pic>
        <p:nvPicPr>
          <p:cNvPr id="6" name="Picture 5">
            <a:extLst>
              <a:ext uri="{FF2B5EF4-FFF2-40B4-BE49-F238E27FC236}">
                <a16:creationId xmlns:a16="http://schemas.microsoft.com/office/drawing/2014/main" id="{ABD4AA34-B790-0F98-7C30-474FF10F081B}"/>
              </a:ext>
            </a:extLst>
          </p:cNvPr>
          <p:cNvPicPr>
            <a:picLocks noChangeAspect="1"/>
          </p:cNvPicPr>
          <p:nvPr/>
        </p:nvPicPr>
        <p:blipFill>
          <a:blip r:embed="rId3"/>
          <a:stretch>
            <a:fillRect/>
          </a:stretch>
        </p:blipFill>
        <p:spPr>
          <a:xfrm>
            <a:off x="3172202" y="3327400"/>
            <a:ext cx="4746171" cy="2556589"/>
          </a:xfrm>
          <a:prstGeom prst="rect">
            <a:avLst/>
          </a:prstGeom>
          <a:ln>
            <a:noFill/>
          </a:ln>
          <a:effectLst>
            <a:softEdge rad="112500"/>
          </a:effectLst>
        </p:spPr>
      </p:pic>
    </p:spTree>
    <p:extLst>
      <p:ext uri="{BB962C8B-B14F-4D97-AF65-F5344CB8AC3E}">
        <p14:creationId xmlns:p14="http://schemas.microsoft.com/office/powerpoint/2010/main" val="345571921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C5FD2A-DB76-4E48-C24D-646525ED14E9}"/>
              </a:ext>
            </a:extLst>
          </p:cNvPr>
          <p:cNvSpPr>
            <a:spLocks noGrp="1"/>
          </p:cNvSpPr>
          <p:nvPr>
            <p:ph idx="1"/>
          </p:nvPr>
        </p:nvSpPr>
        <p:spPr>
          <a:xfrm>
            <a:off x="2094689" y="1181877"/>
            <a:ext cx="8915400" cy="5060303"/>
          </a:xfrm>
        </p:spPr>
        <p:txBody>
          <a:bodyPr/>
          <a:lstStyle/>
          <a:p>
            <a:pPr>
              <a:buFont typeface="+mj-lt"/>
              <a:buAutoNum type="arabicPeriod" startAt="2"/>
            </a:pPr>
            <a:r>
              <a:rPr lang="sv-SE" b="1" u="sng" dirty="0">
                <a:hlinkClick r:id="rId2"/>
              </a:rPr>
              <a:t>IBM DataStage</a:t>
            </a:r>
            <a:endParaRPr lang="sv-SE" b="1" u="sng" dirty="0"/>
          </a:p>
          <a:p>
            <a:pPr>
              <a:buFont typeface="Wingdings" panose="05000000000000000000" pitchFamily="2" charset="2"/>
              <a:buChar char="Ø"/>
            </a:pPr>
            <a:r>
              <a:rPr lang="en-US" b="1" u="sng" dirty="0"/>
              <a:t>Price: </a:t>
            </a:r>
            <a:r>
              <a:rPr lang="en-US" dirty="0"/>
              <a:t>Free trial with paid plans available.</a:t>
            </a:r>
          </a:p>
          <a:p>
            <a:pPr>
              <a:buFont typeface="Wingdings" panose="05000000000000000000" pitchFamily="2" charset="2"/>
              <a:buChar char="Ø"/>
            </a:pPr>
            <a:r>
              <a:rPr lang="en-US" b="1" u="sng" dirty="0"/>
              <a:t>Type:</a:t>
            </a:r>
            <a:r>
              <a:rPr lang="en-US" dirty="0"/>
              <a:t> </a:t>
            </a:r>
            <a:r>
              <a:rPr lang="fr-FR" dirty="0"/>
              <a:t>Enterprise.</a:t>
            </a:r>
          </a:p>
          <a:p>
            <a:pPr>
              <a:buFont typeface="Wingdings" panose="05000000000000000000" pitchFamily="2" charset="2"/>
              <a:buChar char="Ø"/>
            </a:pPr>
            <a:r>
              <a:rPr lang="fr-FR" b="1" u="sng" dirty="0"/>
              <a:t>Use: </a:t>
            </a:r>
            <a:r>
              <a:rPr lang="en-US" b="0" i="0" dirty="0">
                <a:solidFill>
                  <a:srgbClr val="374151"/>
                </a:solidFill>
                <a:effectLst/>
                <a:latin typeface="Söhne"/>
              </a:rPr>
              <a:t>  For extracting, transforming, and loading data across various sources and targets.</a:t>
            </a:r>
          </a:p>
          <a:p>
            <a:pPr marL="0" indent="0">
              <a:buNone/>
            </a:pPr>
            <a:endParaRPr lang="en-IN" b="1" u="sng" dirty="0"/>
          </a:p>
        </p:txBody>
      </p:sp>
      <p:pic>
        <p:nvPicPr>
          <p:cNvPr id="5" name="Picture 4">
            <a:extLst>
              <a:ext uri="{FF2B5EF4-FFF2-40B4-BE49-F238E27FC236}">
                <a16:creationId xmlns:a16="http://schemas.microsoft.com/office/drawing/2014/main" id="{D5F566EA-E8B5-788C-AB35-20F9A66BBA72}"/>
              </a:ext>
            </a:extLst>
          </p:cNvPr>
          <p:cNvPicPr>
            <a:picLocks noChangeAspect="1"/>
          </p:cNvPicPr>
          <p:nvPr/>
        </p:nvPicPr>
        <p:blipFill>
          <a:blip r:embed="rId3"/>
          <a:stretch>
            <a:fillRect/>
          </a:stretch>
        </p:blipFill>
        <p:spPr>
          <a:xfrm>
            <a:off x="3129902" y="3030730"/>
            <a:ext cx="5533053" cy="26453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995079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F1103D-6426-E9D3-BC41-C17C59CF954F}"/>
              </a:ext>
            </a:extLst>
          </p:cNvPr>
          <p:cNvSpPr>
            <a:spLocks noGrp="1"/>
          </p:cNvSpPr>
          <p:nvPr>
            <p:ph idx="1"/>
          </p:nvPr>
        </p:nvSpPr>
        <p:spPr>
          <a:xfrm>
            <a:off x="2355947" y="892629"/>
            <a:ext cx="8915400" cy="5264658"/>
          </a:xfrm>
        </p:spPr>
        <p:txBody>
          <a:bodyPr/>
          <a:lstStyle/>
          <a:p>
            <a:pPr>
              <a:buFont typeface="+mj-lt"/>
              <a:buAutoNum type="arabicPeriod" startAt="3"/>
            </a:pPr>
            <a:r>
              <a:rPr lang="it-IT" b="1" u="sng" dirty="0">
                <a:hlinkClick r:id="rId2"/>
              </a:rPr>
              <a:t>Oracle Data Integrator</a:t>
            </a:r>
            <a:endParaRPr lang="it-IT" b="1" u="sng" dirty="0"/>
          </a:p>
          <a:p>
            <a:pPr>
              <a:buFont typeface="Wingdings" panose="05000000000000000000" pitchFamily="2" charset="2"/>
              <a:buChar char="Ø"/>
            </a:pPr>
            <a:r>
              <a:rPr lang="en-IN" b="1" u="sng" dirty="0"/>
              <a:t>Price:</a:t>
            </a:r>
            <a:r>
              <a:rPr lang="en-IN" dirty="0"/>
              <a:t> </a:t>
            </a:r>
            <a:r>
              <a:rPr lang="en-US" dirty="0"/>
              <a:t>Pricing available on request.</a:t>
            </a:r>
            <a:endParaRPr lang="en-IN" dirty="0"/>
          </a:p>
          <a:p>
            <a:pPr>
              <a:buFont typeface="Wingdings" panose="05000000000000000000" pitchFamily="2" charset="2"/>
              <a:buChar char="Ø"/>
            </a:pPr>
            <a:r>
              <a:rPr lang="en-IN" b="1" u="sng" dirty="0"/>
              <a:t>Type: </a:t>
            </a:r>
            <a:r>
              <a:rPr lang="fr-FR" dirty="0"/>
              <a:t>Enterprise</a:t>
            </a:r>
            <a:endParaRPr lang="en-IN" b="1" u="sng" dirty="0"/>
          </a:p>
          <a:p>
            <a:pPr>
              <a:buFont typeface="Wingdings" panose="05000000000000000000" pitchFamily="2" charset="2"/>
              <a:buChar char="Ø"/>
            </a:pPr>
            <a:r>
              <a:rPr lang="en-IN" b="1" u="sng" dirty="0"/>
              <a:t>Use: </a:t>
            </a:r>
            <a:r>
              <a:rPr lang="en-US" dirty="0"/>
              <a:t> It is a platform designed to build, manage, and maintain data integration workflows across organizations.</a:t>
            </a:r>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AA9A82A6-AC32-A8C0-B251-8DA70B79C44C}"/>
              </a:ext>
            </a:extLst>
          </p:cNvPr>
          <p:cNvPicPr>
            <a:picLocks noChangeAspect="1"/>
          </p:cNvPicPr>
          <p:nvPr/>
        </p:nvPicPr>
        <p:blipFill>
          <a:blip r:embed="rId3"/>
          <a:stretch>
            <a:fillRect/>
          </a:stretch>
        </p:blipFill>
        <p:spPr>
          <a:xfrm>
            <a:off x="4007498" y="3089350"/>
            <a:ext cx="4362061" cy="2625629"/>
          </a:xfrm>
          <a:prstGeom prst="rect">
            <a:avLst/>
          </a:prstGeom>
          <a:ln>
            <a:noFill/>
          </a:ln>
          <a:effectLst>
            <a:softEdge rad="112500"/>
          </a:effectLst>
        </p:spPr>
      </p:pic>
    </p:spTree>
    <p:extLst>
      <p:ext uri="{BB962C8B-B14F-4D97-AF65-F5344CB8AC3E}">
        <p14:creationId xmlns:p14="http://schemas.microsoft.com/office/powerpoint/2010/main" val="358129848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821A29D-994C-841D-96A0-520E213377EC}"/>
              </a:ext>
            </a:extLst>
          </p:cNvPr>
          <p:cNvSpPr>
            <a:spLocks noGrp="1"/>
          </p:cNvSpPr>
          <p:nvPr>
            <p:ph idx="1"/>
          </p:nvPr>
        </p:nvSpPr>
        <p:spPr>
          <a:xfrm>
            <a:off x="2300288" y="1079500"/>
            <a:ext cx="8915400" cy="4835525"/>
          </a:xfrm>
        </p:spPr>
        <p:txBody>
          <a:bodyPr/>
          <a:lstStyle/>
          <a:p>
            <a:pPr>
              <a:buFont typeface="+mj-lt"/>
              <a:buAutoNum type="arabicPeriod" startAt="4"/>
            </a:pPr>
            <a:r>
              <a:rPr lang="en-US" b="1" u="sng" dirty="0" err="1">
                <a:hlinkClick r:id="rId2"/>
              </a:rPr>
              <a:t>Fivetran</a:t>
            </a:r>
            <a:endParaRPr lang="en-US" b="1" u="sng" dirty="0"/>
          </a:p>
          <a:p>
            <a:pPr>
              <a:buFont typeface="Wingdings" panose="05000000000000000000" pitchFamily="2" charset="2"/>
              <a:buChar char="Ø"/>
            </a:pPr>
            <a:r>
              <a:rPr lang="en-IN" b="1" u="sng" dirty="0"/>
              <a:t>Price:</a:t>
            </a:r>
            <a:r>
              <a:rPr lang="en-IN" dirty="0"/>
              <a:t> </a:t>
            </a:r>
            <a:r>
              <a:rPr lang="en-US" dirty="0"/>
              <a:t>60$/month for Standard Select plan; 120$/month for Starter plan; 180$/month for Standard plan; $240/month for Enterprise plan.</a:t>
            </a:r>
          </a:p>
          <a:p>
            <a:pPr>
              <a:buFont typeface="Wingdings" panose="05000000000000000000" pitchFamily="2" charset="2"/>
              <a:buChar char="Ø"/>
            </a:pPr>
            <a:r>
              <a:rPr lang="en-US" b="1" u="sng" dirty="0"/>
              <a:t>Type: </a:t>
            </a:r>
            <a:r>
              <a:rPr lang="fr-FR" dirty="0"/>
              <a:t>Enterprise.</a:t>
            </a:r>
          </a:p>
          <a:p>
            <a:pPr>
              <a:buFont typeface="Wingdings" panose="05000000000000000000" pitchFamily="2" charset="2"/>
              <a:buChar char="Ø"/>
            </a:pPr>
            <a:r>
              <a:rPr lang="fr-FR" b="1" u="sng" dirty="0"/>
              <a:t>Use:</a:t>
            </a:r>
            <a:r>
              <a:rPr lang="fr-FR" dirty="0"/>
              <a:t> </a:t>
            </a:r>
            <a:r>
              <a:rPr lang="en-US" dirty="0"/>
              <a:t>It aims to add convenience to your data management process with its platform of handy tools.</a:t>
            </a:r>
          </a:p>
          <a:p>
            <a:pPr marL="0" indent="0">
              <a:buNone/>
            </a:pPr>
            <a:endParaRPr lang="en-US" dirty="0"/>
          </a:p>
          <a:p>
            <a:pPr marL="0" indent="0">
              <a:buNone/>
            </a:pPr>
            <a:endParaRPr lang="en-IN" dirty="0"/>
          </a:p>
        </p:txBody>
      </p:sp>
      <p:pic>
        <p:nvPicPr>
          <p:cNvPr id="7" name="Picture 6">
            <a:extLst>
              <a:ext uri="{FF2B5EF4-FFF2-40B4-BE49-F238E27FC236}">
                <a16:creationId xmlns:a16="http://schemas.microsoft.com/office/drawing/2014/main" id="{B3EE5AAD-ED0D-26BF-8F17-A29F6E73D384}"/>
              </a:ext>
            </a:extLst>
          </p:cNvPr>
          <p:cNvPicPr>
            <a:picLocks noChangeAspect="1"/>
          </p:cNvPicPr>
          <p:nvPr/>
        </p:nvPicPr>
        <p:blipFill>
          <a:blip r:embed="rId3"/>
          <a:stretch>
            <a:fillRect/>
          </a:stretch>
        </p:blipFill>
        <p:spPr>
          <a:xfrm>
            <a:off x="4128310" y="3285118"/>
            <a:ext cx="5259355" cy="2493382"/>
          </a:xfrm>
          <a:prstGeom prst="rect">
            <a:avLst/>
          </a:prstGeom>
          <a:ln>
            <a:noFill/>
          </a:ln>
          <a:effectLst>
            <a:softEdge rad="112500"/>
          </a:effectLst>
        </p:spPr>
      </p:pic>
    </p:spTree>
    <p:extLst>
      <p:ext uri="{BB962C8B-B14F-4D97-AF65-F5344CB8AC3E}">
        <p14:creationId xmlns:p14="http://schemas.microsoft.com/office/powerpoint/2010/main" val="204764625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C337AB-C775-A404-9215-7A3FAA9065A3}"/>
              </a:ext>
            </a:extLst>
          </p:cNvPr>
          <p:cNvSpPr>
            <a:spLocks noGrp="1"/>
          </p:cNvSpPr>
          <p:nvPr>
            <p:ph idx="1"/>
          </p:nvPr>
        </p:nvSpPr>
        <p:spPr>
          <a:xfrm>
            <a:off x="2495550" y="949325"/>
            <a:ext cx="8915400" cy="4341813"/>
          </a:xfrm>
        </p:spPr>
        <p:txBody>
          <a:bodyPr/>
          <a:lstStyle/>
          <a:p>
            <a:pPr>
              <a:buFont typeface="+mj-lt"/>
              <a:buAutoNum type="arabicPeriod" startAt="5"/>
            </a:pPr>
            <a:r>
              <a:rPr lang="nl-NL" b="1" u="sng" dirty="0">
                <a:hlinkClick r:id="rId2"/>
              </a:rPr>
              <a:t>Hadoop</a:t>
            </a:r>
            <a:endParaRPr lang="nl-NL" b="1" u="sng" dirty="0"/>
          </a:p>
          <a:p>
            <a:pPr>
              <a:buFont typeface="Wingdings" panose="05000000000000000000" pitchFamily="2" charset="2"/>
              <a:buChar char="Ø"/>
            </a:pPr>
            <a:r>
              <a:rPr lang="en-IN" b="1" u="sng" dirty="0"/>
              <a:t>Price:</a:t>
            </a:r>
            <a:r>
              <a:rPr lang="en-IN" dirty="0"/>
              <a:t> Free.</a:t>
            </a:r>
          </a:p>
          <a:p>
            <a:pPr>
              <a:buFont typeface="Wingdings" panose="05000000000000000000" pitchFamily="2" charset="2"/>
              <a:buChar char="Ø"/>
            </a:pPr>
            <a:r>
              <a:rPr lang="en-IN" b="1" u="sng" dirty="0"/>
              <a:t>Type:</a:t>
            </a:r>
            <a:r>
              <a:rPr lang="en-IN" dirty="0"/>
              <a:t> Open Source.</a:t>
            </a:r>
          </a:p>
          <a:p>
            <a:pPr>
              <a:buFont typeface="Wingdings" panose="05000000000000000000" pitchFamily="2" charset="2"/>
              <a:buChar char="Ø"/>
            </a:pPr>
            <a:r>
              <a:rPr lang="en-IN" b="1" u="sng" dirty="0"/>
              <a:t>Use:</a:t>
            </a:r>
            <a:r>
              <a:rPr lang="en-IN" dirty="0"/>
              <a:t> </a:t>
            </a:r>
            <a:r>
              <a:rPr lang="en-US" b="0" i="0" dirty="0">
                <a:solidFill>
                  <a:srgbClr val="374151"/>
                </a:solidFill>
                <a:effectLst/>
                <a:latin typeface="Söhne"/>
              </a:rPr>
              <a:t>Used for storing and processing big data across distributed computing clusters.</a:t>
            </a:r>
            <a:endParaRPr lang="en-IN" dirty="0"/>
          </a:p>
        </p:txBody>
      </p:sp>
      <p:pic>
        <p:nvPicPr>
          <p:cNvPr id="6" name="Picture 5">
            <a:extLst>
              <a:ext uri="{FF2B5EF4-FFF2-40B4-BE49-F238E27FC236}">
                <a16:creationId xmlns:a16="http://schemas.microsoft.com/office/drawing/2014/main" id="{48192BB8-80E9-F270-291D-3C578F5C506F}"/>
              </a:ext>
            </a:extLst>
          </p:cNvPr>
          <p:cNvPicPr>
            <a:picLocks noChangeAspect="1"/>
          </p:cNvPicPr>
          <p:nvPr/>
        </p:nvPicPr>
        <p:blipFill>
          <a:blip r:embed="rId3"/>
          <a:stretch>
            <a:fillRect/>
          </a:stretch>
        </p:blipFill>
        <p:spPr>
          <a:xfrm>
            <a:off x="3802224" y="2719015"/>
            <a:ext cx="4587551" cy="2435606"/>
          </a:xfrm>
          <a:prstGeom prst="rect">
            <a:avLst/>
          </a:prstGeom>
          <a:ln>
            <a:noFill/>
          </a:ln>
          <a:effectLst>
            <a:softEdge rad="112500"/>
          </a:effectLst>
        </p:spPr>
      </p:pic>
    </p:spTree>
    <p:extLst>
      <p:ext uri="{BB962C8B-B14F-4D97-AF65-F5344CB8AC3E}">
        <p14:creationId xmlns:p14="http://schemas.microsoft.com/office/powerpoint/2010/main" val="401808802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8BF88-76AF-173A-6FAB-FFE08D6E460D}"/>
              </a:ext>
            </a:extLst>
          </p:cNvPr>
          <p:cNvSpPr>
            <a:spLocks noGrp="1"/>
          </p:cNvSpPr>
          <p:nvPr>
            <p:ph type="title"/>
          </p:nvPr>
        </p:nvSpPr>
        <p:spPr/>
        <p:txBody>
          <a:bodyPr>
            <a:normAutofit/>
          </a:bodyPr>
          <a:lstStyle/>
          <a:p>
            <a:r>
              <a:rPr lang="en-IN" sz="4000" b="1" dirty="0"/>
              <a:t>ETL Demo Using SQL</a:t>
            </a:r>
          </a:p>
        </p:txBody>
      </p:sp>
      <p:sp>
        <p:nvSpPr>
          <p:cNvPr id="3" name="Content Placeholder 2">
            <a:extLst>
              <a:ext uri="{FF2B5EF4-FFF2-40B4-BE49-F238E27FC236}">
                <a16:creationId xmlns:a16="http://schemas.microsoft.com/office/drawing/2014/main" id="{58CCB662-0801-2728-A146-DCB39D66B91F}"/>
              </a:ext>
            </a:extLst>
          </p:cNvPr>
          <p:cNvSpPr>
            <a:spLocks noGrp="1"/>
          </p:cNvSpPr>
          <p:nvPr>
            <p:ph idx="1"/>
          </p:nvPr>
        </p:nvSpPr>
        <p:spPr/>
        <p:txBody>
          <a:bodyPr>
            <a:normAutofit/>
          </a:bodyPr>
          <a:lstStyle/>
          <a:p>
            <a:pPr algn="just">
              <a:buFont typeface="Wingdings" panose="05000000000000000000" pitchFamily="2" charset="2"/>
              <a:buChar char="q"/>
            </a:pPr>
            <a:r>
              <a:rPr lang="en-US" sz="2400" b="0" i="0" dirty="0">
                <a:solidFill>
                  <a:srgbClr val="374151"/>
                </a:solidFill>
                <a:effectLst/>
                <a:latin typeface="Söhne"/>
              </a:rPr>
              <a:t>SQL, as an ETL (Extract, Transform, Load) tool, enables data extraction from various sources, transformation through queries and operations, and loading into target databases or destinations.</a:t>
            </a:r>
          </a:p>
          <a:p>
            <a:pPr algn="just">
              <a:buFont typeface="Wingdings" panose="05000000000000000000" pitchFamily="2" charset="2"/>
              <a:buChar char="q"/>
            </a:pPr>
            <a:r>
              <a:rPr lang="en-US" sz="2400" dirty="0">
                <a:solidFill>
                  <a:srgbClr val="374151"/>
                </a:solidFill>
                <a:latin typeface="Söhne"/>
              </a:rPr>
              <a:t>Queries that are used in ETL</a:t>
            </a:r>
          </a:p>
          <a:p>
            <a:pPr algn="just">
              <a:buFont typeface="Wingdings" panose="05000000000000000000" pitchFamily="2" charset="2"/>
              <a:buChar char="§"/>
            </a:pPr>
            <a:r>
              <a:rPr lang="en-US" sz="2400" dirty="0">
                <a:solidFill>
                  <a:srgbClr val="374151"/>
                </a:solidFill>
                <a:latin typeface="Söhne"/>
              </a:rPr>
              <a:t>Extraction- </a:t>
            </a:r>
            <a:r>
              <a:rPr lang="en-US" sz="2400" b="1" u="sng" dirty="0">
                <a:solidFill>
                  <a:srgbClr val="374151"/>
                </a:solidFill>
                <a:latin typeface="Söhne"/>
              </a:rPr>
              <a:t>Select Query</a:t>
            </a:r>
          </a:p>
          <a:p>
            <a:pPr algn="just">
              <a:buFont typeface="Wingdings" panose="05000000000000000000" pitchFamily="2" charset="2"/>
              <a:buChar char="§"/>
            </a:pPr>
            <a:r>
              <a:rPr lang="en-US" sz="2400" dirty="0">
                <a:solidFill>
                  <a:srgbClr val="374151"/>
                </a:solidFill>
                <a:latin typeface="Söhne"/>
              </a:rPr>
              <a:t>Transformation- </a:t>
            </a:r>
            <a:r>
              <a:rPr lang="en-US" sz="2400" b="1" u="sng" dirty="0">
                <a:solidFill>
                  <a:srgbClr val="374151"/>
                </a:solidFill>
                <a:latin typeface="Söhne"/>
              </a:rPr>
              <a:t>Select Query</a:t>
            </a:r>
          </a:p>
          <a:p>
            <a:pPr algn="just">
              <a:buFont typeface="Wingdings" panose="05000000000000000000" pitchFamily="2" charset="2"/>
              <a:buChar char="§"/>
            </a:pPr>
            <a:r>
              <a:rPr lang="en-US" sz="2400" dirty="0">
                <a:solidFill>
                  <a:srgbClr val="374151"/>
                </a:solidFill>
                <a:latin typeface="Söhne"/>
              </a:rPr>
              <a:t>Load- </a:t>
            </a:r>
            <a:r>
              <a:rPr lang="en-US" sz="2400" b="1" u="sng" dirty="0">
                <a:solidFill>
                  <a:srgbClr val="374151"/>
                </a:solidFill>
                <a:latin typeface="Söhne"/>
              </a:rPr>
              <a:t>Insert Query</a:t>
            </a:r>
            <a:endParaRPr lang="en-IN" sz="2400" b="1" u="sng" dirty="0"/>
          </a:p>
        </p:txBody>
      </p:sp>
    </p:spTree>
    <p:extLst>
      <p:ext uri="{BB962C8B-B14F-4D97-AF65-F5344CB8AC3E}">
        <p14:creationId xmlns:p14="http://schemas.microsoft.com/office/powerpoint/2010/main" val="124492257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64F21-9B16-71AF-4DF6-9DC0CD2E0D0A}"/>
              </a:ext>
            </a:extLst>
          </p:cNvPr>
          <p:cNvSpPr>
            <a:spLocks noGrp="1"/>
          </p:cNvSpPr>
          <p:nvPr>
            <p:ph type="title"/>
          </p:nvPr>
        </p:nvSpPr>
        <p:spPr>
          <a:xfrm>
            <a:off x="2410045" y="342170"/>
            <a:ext cx="8911687" cy="930370"/>
          </a:xfrm>
        </p:spPr>
        <p:txBody>
          <a:bodyPr>
            <a:normAutofit fontScale="90000"/>
          </a:bodyPr>
          <a:lstStyle/>
          <a:p>
            <a:r>
              <a:rPr lang="en-IN" b="1" dirty="0"/>
              <a:t>Table geo in </a:t>
            </a:r>
            <a:r>
              <a:rPr lang="en-IN" b="1" dirty="0" err="1"/>
              <a:t>awesome_chocolates</a:t>
            </a:r>
            <a:r>
              <a:rPr lang="en-IN" b="1" dirty="0"/>
              <a:t> database</a:t>
            </a:r>
          </a:p>
        </p:txBody>
      </p:sp>
      <p:pic>
        <p:nvPicPr>
          <p:cNvPr id="21" name="Content Placeholder 20">
            <a:extLst>
              <a:ext uri="{FF2B5EF4-FFF2-40B4-BE49-F238E27FC236}">
                <a16:creationId xmlns:a16="http://schemas.microsoft.com/office/drawing/2014/main" id="{F45BE9CF-A2F7-2531-775F-FFF07B28EC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0045" y="1516380"/>
            <a:ext cx="6817775" cy="34442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9356707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E94A2-8713-6778-B150-881247A0E62B}"/>
              </a:ext>
            </a:extLst>
          </p:cNvPr>
          <p:cNvSpPr>
            <a:spLocks noGrp="1"/>
          </p:cNvSpPr>
          <p:nvPr>
            <p:ph type="title"/>
          </p:nvPr>
        </p:nvSpPr>
        <p:spPr/>
        <p:txBody>
          <a:bodyPr/>
          <a:lstStyle/>
          <a:p>
            <a:r>
              <a:rPr lang="en-IN" b="1" dirty="0"/>
              <a:t>Table people in </a:t>
            </a:r>
            <a:r>
              <a:rPr lang="en-IN" b="1" dirty="0" err="1"/>
              <a:t>awesome_chocolates</a:t>
            </a:r>
            <a:r>
              <a:rPr lang="en-IN" b="1" dirty="0"/>
              <a:t> database</a:t>
            </a:r>
            <a:endParaRPr lang="en-IN" dirty="0"/>
          </a:p>
        </p:txBody>
      </p:sp>
      <p:pic>
        <p:nvPicPr>
          <p:cNvPr id="5" name="Content Placeholder 4">
            <a:extLst>
              <a:ext uri="{FF2B5EF4-FFF2-40B4-BE49-F238E27FC236}">
                <a16:creationId xmlns:a16="http://schemas.microsoft.com/office/drawing/2014/main" id="{F8C7A654-1A05-03D7-C0D5-F647417538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8844" y="1744980"/>
            <a:ext cx="6612796" cy="39382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595696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36F85-1378-0A5E-7E19-B27A96D15FCE}"/>
              </a:ext>
            </a:extLst>
          </p:cNvPr>
          <p:cNvSpPr>
            <a:spLocks noGrp="1"/>
          </p:cNvSpPr>
          <p:nvPr>
            <p:ph type="title"/>
          </p:nvPr>
        </p:nvSpPr>
        <p:spPr/>
        <p:txBody>
          <a:bodyPr>
            <a:normAutofit/>
          </a:bodyPr>
          <a:lstStyle/>
          <a:p>
            <a:pPr algn="l"/>
            <a:r>
              <a:rPr lang="en-IN" sz="4400" b="1" dirty="0"/>
              <a:t>Introduction</a:t>
            </a:r>
          </a:p>
        </p:txBody>
      </p:sp>
      <p:sp>
        <p:nvSpPr>
          <p:cNvPr id="3" name="Content Placeholder 2">
            <a:extLst>
              <a:ext uri="{FF2B5EF4-FFF2-40B4-BE49-F238E27FC236}">
                <a16:creationId xmlns:a16="http://schemas.microsoft.com/office/drawing/2014/main" id="{401AA1C7-4963-5719-405D-ECC3930E8FCE}"/>
              </a:ext>
            </a:extLst>
          </p:cNvPr>
          <p:cNvSpPr>
            <a:spLocks noGrp="1"/>
          </p:cNvSpPr>
          <p:nvPr>
            <p:ph idx="1"/>
          </p:nvPr>
        </p:nvSpPr>
        <p:spPr/>
        <p:txBody>
          <a:bodyPr>
            <a:normAutofit/>
          </a:bodyPr>
          <a:lstStyle/>
          <a:p>
            <a:pPr>
              <a:buFont typeface="Wingdings" panose="05000000000000000000" pitchFamily="2" charset="2"/>
              <a:buChar char="q"/>
            </a:pPr>
            <a:r>
              <a:rPr lang="en-US" sz="3600" b="0" i="0" dirty="0">
                <a:solidFill>
                  <a:srgbClr val="222222"/>
                </a:solidFill>
                <a:effectLst/>
                <a:latin typeface="Source Sans Pro" panose="020B0503030403020204" pitchFamily="34" charset="0"/>
              </a:rPr>
              <a:t> </a:t>
            </a:r>
            <a:r>
              <a:rPr lang="en-US" sz="3600" b="0" i="0" dirty="0">
                <a:effectLst/>
                <a:latin typeface="Source Sans Pro" panose="020B0503030403020204" pitchFamily="34" charset="0"/>
              </a:rPr>
              <a:t>ETL</a:t>
            </a:r>
            <a:r>
              <a:rPr lang="en-US" sz="3600" b="0" i="0" dirty="0">
                <a:solidFill>
                  <a:srgbClr val="222222"/>
                </a:solidFill>
                <a:effectLst/>
                <a:latin typeface="Source Sans Pro" panose="020B0503030403020204" pitchFamily="34" charset="0"/>
              </a:rPr>
              <a:t> </a:t>
            </a:r>
            <a:r>
              <a:rPr lang="en-US" sz="3600" dirty="0">
                <a:latin typeface="Source Sans Pro" panose="020B0503030403020204" pitchFamily="34" charset="0"/>
              </a:rPr>
              <a:t>=</a:t>
            </a:r>
            <a:r>
              <a:rPr lang="en-US" sz="3600" b="0" i="0" dirty="0">
                <a:effectLst/>
                <a:latin typeface="Source Sans Pro" panose="020B0503030403020204" pitchFamily="34" charset="0"/>
              </a:rPr>
              <a:t> Extract Transform  Load.</a:t>
            </a:r>
          </a:p>
          <a:p>
            <a:pPr>
              <a:buFont typeface="Wingdings" panose="05000000000000000000" pitchFamily="2" charset="2"/>
              <a:buChar char="q"/>
            </a:pPr>
            <a:r>
              <a:rPr lang="en-US" sz="3600" i="0" dirty="0">
                <a:effectLst/>
                <a:latin typeface="Source Sans Pro" panose="020B0503030403020204" pitchFamily="34" charset="0"/>
              </a:rPr>
              <a:t>ETL</a:t>
            </a:r>
            <a:r>
              <a:rPr lang="en-US" sz="3600" b="0" i="0" dirty="0">
                <a:effectLst/>
                <a:latin typeface="Source Sans Pro" panose="020B0503030403020204" pitchFamily="34" charset="0"/>
              </a:rPr>
              <a:t> is a process that extracts the data from different source systems, then transforms the data (like applying calculations, concatenations, etc.) and finally loads the data into the Data Warehouse system.</a:t>
            </a:r>
          </a:p>
          <a:p>
            <a:pPr marL="0" indent="0">
              <a:buNone/>
            </a:pPr>
            <a:endParaRPr lang="en-IN" sz="2800" dirty="0"/>
          </a:p>
        </p:txBody>
      </p:sp>
    </p:spTree>
    <p:extLst>
      <p:ext uri="{BB962C8B-B14F-4D97-AF65-F5344CB8AC3E}">
        <p14:creationId xmlns:p14="http://schemas.microsoft.com/office/powerpoint/2010/main" val="74104638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A387-DD90-3B1E-0806-27AFC1DAC033}"/>
              </a:ext>
            </a:extLst>
          </p:cNvPr>
          <p:cNvSpPr>
            <a:spLocks noGrp="1"/>
          </p:cNvSpPr>
          <p:nvPr>
            <p:ph type="title"/>
          </p:nvPr>
        </p:nvSpPr>
        <p:spPr/>
        <p:txBody>
          <a:bodyPr/>
          <a:lstStyle/>
          <a:p>
            <a:r>
              <a:rPr lang="en-IN" b="1" dirty="0"/>
              <a:t>Table products in </a:t>
            </a:r>
            <a:r>
              <a:rPr lang="en-IN" b="1" dirty="0" err="1"/>
              <a:t>awesome_chocolates</a:t>
            </a:r>
            <a:r>
              <a:rPr lang="en-IN" b="1" dirty="0"/>
              <a:t> database</a:t>
            </a:r>
            <a:endParaRPr lang="en-IN" dirty="0"/>
          </a:p>
        </p:txBody>
      </p:sp>
      <p:pic>
        <p:nvPicPr>
          <p:cNvPr id="5" name="Content Placeholder 4">
            <a:extLst>
              <a:ext uri="{FF2B5EF4-FFF2-40B4-BE49-F238E27FC236}">
                <a16:creationId xmlns:a16="http://schemas.microsoft.com/office/drawing/2014/main" id="{EDC6F11C-71CC-94D0-E7BA-088E0437B2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7727" y="1767840"/>
            <a:ext cx="6941348" cy="34518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402008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9EAB6-1805-7F0F-BCD7-1474E2999512}"/>
              </a:ext>
            </a:extLst>
          </p:cNvPr>
          <p:cNvSpPr>
            <a:spLocks noGrp="1"/>
          </p:cNvSpPr>
          <p:nvPr>
            <p:ph type="title"/>
          </p:nvPr>
        </p:nvSpPr>
        <p:spPr/>
        <p:txBody>
          <a:bodyPr/>
          <a:lstStyle/>
          <a:p>
            <a:r>
              <a:rPr lang="en-IN" b="1" dirty="0"/>
              <a:t>Table sales in </a:t>
            </a:r>
            <a:r>
              <a:rPr lang="en-IN" b="1" dirty="0" err="1"/>
              <a:t>awesome_chocolates</a:t>
            </a:r>
            <a:r>
              <a:rPr lang="en-IN" b="1" dirty="0"/>
              <a:t> database</a:t>
            </a:r>
            <a:endParaRPr lang="en-IN" dirty="0"/>
          </a:p>
        </p:txBody>
      </p:sp>
      <p:pic>
        <p:nvPicPr>
          <p:cNvPr id="5" name="Content Placeholder 4">
            <a:extLst>
              <a:ext uri="{FF2B5EF4-FFF2-40B4-BE49-F238E27FC236}">
                <a16:creationId xmlns:a16="http://schemas.microsoft.com/office/drawing/2014/main" id="{AE01DD43-E68A-F727-C6BD-03D4D55F41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925" y="1844040"/>
            <a:ext cx="7006150" cy="3778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8333534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EDC9270A-DFD2-62A1-D60C-7D21603AEEFD}"/>
              </a:ext>
            </a:extLst>
          </p:cNvPr>
          <p:cNvSpPr>
            <a:spLocks noGrp="1"/>
          </p:cNvSpPr>
          <p:nvPr>
            <p:ph idx="1"/>
          </p:nvPr>
        </p:nvSpPr>
        <p:spPr>
          <a:xfrm>
            <a:off x="1979613" y="685800"/>
            <a:ext cx="8915400" cy="4546600"/>
          </a:xfrm>
        </p:spPr>
        <p:txBody>
          <a:bodyPr/>
          <a:lstStyle/>
          <a:p>
            <a:pPr algn="just">
              <a:buFont typeface="Wingdings" panose="05000000000000000000" pitchFamily="2" charset="2"/>
              <a:buChar char="q"/>
            </a:pPr>
            <a:r>
              <a:rPr lang="en-IN" sz="2400" dirty="0"/>
              <a:t>Now we want to set up a data warehouse  called </a:t>
            </a:r>
            <a:r>
              <a:rPr lang="en-IN" sz="2400" b="1" dirty="0" err="1"/>
              <a:t>awesomedwh</a:t>
            </a:r>
            <a:r>
              <a:rPr lang="en-IN" sz="2400" dirty="0"/>
              <a:t> in this data warehouse I have a simple table called </a:t>
            </a:r>
            <a:r>
              <a:rPr lang="en-IN" sz="2400" b="1" dirty="0"/>
              <a:t>monthly_summary3 </a:t>
            </a:r>
            <a:r>
              <a:rPr lang="en-IN" sz="2400" dirty="0"/>
              <a:t>.</a:t>
            </a:r>
          </a:p>
          <a:p>
            <a:pPr algn="just">
              <a:buFont typeface="Wingdings" panose="05000000000000000000" pitchFamily="2" charset="2"/>
              <a:buChar char="q"/>
            </a:pPr>
            <a:r>
              <a:rPr lang="en-IN" sz="2400" dirty="0"/>
              <a:t>Where we want to show these columns</a:t>
            </a:r>
          </a:p>
          <a:p>
            <a:pPr marL="0" indent="0">
              <a:buNone/>
            </a:pPr>
            <a:endParaRPr lang="en-IN" dirty="0"/>
          </a:p>
        </p:txBody>
      </p:sp>
      <p:pic>
        <p:nvPicPr>
          <p:cNvPr id="9" name="Picture 8">
            <a:extLst>
              <a:ext uri="{FF2B5EF4-FFF2-40B4-BE49-F238E27FC236}">
                <a16:creationId xmlns:a16="http://schemas.microsoft.com/office/drawing/2014/main" id="{A407750C-4141-3080-8456-8A6E40B3DC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1875" y="3175000"/>
            <a:ext cx="7910512" cy="1036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3770241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88D2B6-11A8-C037-4111-A4DF5E7E5199}"/>
              </a:ext>
            </a:extLst>
          </p:cNvPr>
          <p:cNvSpPr>
            <a:spLocks noGrp="1"/>
          </p:cNvSpPr>
          <p:nvPr>
            <p:ph idx="1"/>
          </p:nvPr>
        </p:nvSpPr>
        <p:spPr>
          <a:xfrm>
            <a:off x="2261552" y="754380"/>
            <a:ext cx="8915400" cy="5534660"/>
          </a:xfrm>
        </p:spPr>
        <p:txBody>
          <a:bodyPr/>
          <a:lstStyle/>
          <a:p>
            <a:pPr algn="just">
              <a:buFont typeface="Wingdings" panose="05000000000000000000" pitchFamily="2" charset="2"/>
              <a:buChar char="q"/>
            </a:pPr>
            <a:r>
              <a:rPr lang="en-IN" dirty="0"/>
              <a:t>Now simply with one line of code in SQL we will take the information from the sales table of </a:t>
            </a:r>
            <a:r>
              <a:rPr lang="en-IN" b="1" dirty="0" err="1"/>
              <a:t>awesome_chocolates</a:t>
            </a:r>
            <a:r>
              <a:rPr lang="en-IN" b="1" dirty="0"/>
              <a:t> </a:t>
            </a:r>
            <a:r>
              <a:rPr lang="en-IN" dirty="0"/>
              <a:t>database to ,monthly_summary3 table  which is in the new data warehouse called </a:t>
            </a:r>
            <a:r>
              <a:rPr lang="en-IN" b="1" dirty="0" err="1"/>
              <a:t>awesomedwh</a:t>
            </a:r>
            <a:r>
              <a:rPr lang="en-IN" b="1" dirty="0"/>
              <a:t>.</a:t>
            </a:r>
          </a:p>
          <a:p>
            <a:pPr marL="0" indent="0">
              <a:buNone/>
            </a:pPr>
            <a:endParaRPr lang="en-IN" b="1" dirty="0"/>
          </a:p>
          <a:p>
            <a:pPr marL="0" indent="0">
              <a:buNone/>
            </a:pPr>
            <a:endParaRPr lang="en-IN" dirty="0"/>
          </a:p>
        </p:txBody>
      </p:sp>
      <p:pic>
        <p:nvPicPr>
          <p:cNvPr id="5" name="Picture 4">
            <a:extLst>
              <a:ext uri="{FF2B5EF4-FFF2-40B4-BE49-F238E27FC236}">
                <a16:creationId xmlns:a16="http://schemas.microsoft.com/office/drawing/2014/main" id="{C31AAED3-0FA5-2759-1BCD-C1D446DCC2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680" y="1722119"/>
            <a:ext cx="8092440" cy="41452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0290437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4251C9-43E2-68F5-9717-088A97385A88}"/>
              </a:ext>
            </a:extLst>
          </p:cNvPr>
          <p:cNvSpPr>
            <a:spLocks noGrp="1"/>
          </p:cNvSpPr>
          <p:nvPr>
            <p:ph idx="1"/>
          </p:nvPr>
        </p:nvSpPr>
        <p:spPr>
          <a:xfrm>
            <a:off x="1918652" y="873760"/>
            <a:ext cx="8915400" cy="5384800"/>
          </a:xfrm>
        </p:spPr>
        <p:txBody>
          <a:bodyPr>
            <a:normAutofit/>
          </a:bodyPr>
          <a:lstStyle/>
          <a:p>
            <a:pPr>
              <a:buFont typeface="Wingdings" panose="05000000000000000000" pitchFamily="2" charset="2"/>
              <a:buChar char="q"/>
            </a:pPr>
            <a:r>
              <a:rPr lang="en-IN" sz="2400" dirty="0"/>
              <a:t>Finally we have the table with required information.</a:t>
            </a:r>
          </a:p>
        </p:txBody>
      </p:sp>
      <p:pic>
        <p:nvPicPr>
          <p:cNvPr id="5" name="Picture 4">
            <a:extLst>
              <a:ext uri="{FF2B5EF4-FFF2-40B4-BE49-F238E27FC236}">
                <a16:creationId xmlns:a16="http://schemas.microsoft.com/office/drawing/2014/main" id="{A1D28284-AEBA-A390-3198-C225489B3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005" y="1727200"/>
            <a:ext cx="6878955" cy="3850640"/>
          </a:xfrm>
          <a:prstGeom prst="rect">
            <a:avLst/>
          </a:prstGeom>
        </p:spPr>
      </p:pic>
    </p:spTree>
    <p:extLst>
      <p:ext uri="{BB962C8B-B14F-4D97-AF65-F5344CB8AC3E}">
        <p14:creationId xmlns:p14="http://schemas.microsoft.com/office/powerpoint/2010/main" val="14738382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B014D-4DEB-2F1B-9AED-99B4AAA7A66A}"/>
              </a:ext>
            </a:extLst>
          </p:cNvPr>
          <p:cNvSpPr>
            <a:spLocks noGrp="1"/>
          </p:cNvSpPr>
          <p:nvPr>
            <p:ph type="title"/>
          </p:nvPr>
        </p:nvSpPr>
        <p:spPr/>
        <p:txBody>
          <a:bodyPr/>
          <a:lstStyle/>
          <a:p>
            <a:r>
              <a:rPr lang="en-IN" b="1" u="sng" dirty="0"/>
              <a:t>Conclusion</a:t>
            </a:r>
          </a:p>
        </p:txBody>
      </p:sp>
      <p:sp>
        <p:nvSpPr>
          <p:cNvPr id="6" name="Content Placeholder 5">
            <a:extLst>
              <a:ext uri="{FF2B5EF4-FFF2-40B4-BE49-F238E27FC236}">
                <a16:creationId xmlns:a16="http://schemas.microsoft.com/office/drawing/2014/main" id="{5CE65A22-DA0A-F06C-4E9A-F343E6E2609B}"/>
              </a:ext>
            </a:extLst>
          </p:cNvPr>
          <p:cNvSpPr>
            <a:spLocks noGrp="1"/>
          </p:cNvSpPr>
          <p:nvPr>
            <p:ph idx="1"/>
          </p:nvPr>
        </p:nvSpPr>
        <p:spPr>
          <a:xfrm>
            <a:off x="2589212" y="1402080"/>
            <a:ext cx="8915400" cy="5354320"/>
          </a:xfrm>
        </p:spPr>
        <p:txBody>
          <a:bodyPr>
            <a:normAutofit fontScale="92500" lnSpcReduction="20000"/>
          </a:bodyPr>
          <a:lstStyle/>
          <a:p>
            <a:pPr marL="0" indent="0" algn="just">
              <a:buNone/>
            </a:pPr>
            <a:r>
              <a:rPr lang="en-US" sz="2400" b="0" i="0" dirty="0">
                <a:solidFill>
                  <a:srgbClr val="374151"/>
                </a:solidFill>
                <a:effectLst/>
                <a:latin typeface="Söhne"/>
              </a:rPr>
              <a:t>ETL is the backbone of data integration, facilitating the seamless flow of information across systems. In simple terms, ETL (Extract, Transform, Load) is like a data mover and transformer. It takes information from various places, changes it to fit where it's needed, and puts it there Its ability to extract, transform, and load data empowers businesses to streamline operations, improve decision-making, and unlock the full potential of their data assets. </a:t>
            </a:r>
          </a:p>
          <a:p>
            <a:pPr marL="0" indent="0" algn="just">
              <a:buNone/>
            </a:pPr>
            <a:r>
              <a:rPr lang="en-US" sz="2400" b="1" dirty="0">
                <a:solidFill>
                  <a:srgbClr val="374151"/>
                </a:solidFill>
                <a:latin typeface="Söhne"/>
              </a:rPr>
              <a:t>Reference Links</a:t>
            </a:r>
            <a:r>
              <a:rPr lang="en-US" sz="2400" dirty="0">
                <a:solidFill>
                  <a:srgbClr val="374151"/>
                </a:solidFill>
                <a:latin typeface="Söhne"/>
              </a:rPr>
              <a:t>:</a:t>
            </a:r>
          </a:p>
          <a:p>
            <a:pPr algn="just">
              <a:buFont typeface="Wingdings" panose="05000000000000000000" pitchFamily="2" charset="2"/>
              <a:buChar char="§"/>
            </a:pPr>
            <a:r>
              <a:rPr lang="en-IN" sz="2400" dirty="0">
                <a:hlinkClick r:id="rId2"/>
              </a:rPr>
              <a:t>https://www.guru99.com/etl-extract-load-process.html</a:t>
            </a:r>
            <a:endParaRPr lang="en-IN" sz="2400" dirty="0"/>
          </a:p>
          <a:p>
            <a:pPr algn="just">
              <a:buFont typeface="Wingdings" panose="05000000000000000000" pitchFamily="2" charset="2"/>
              <a:buChar char="§"/>
            </a:pPr>
            <a:r>
              <a:rPr lang="en-IN" sz="2400" dirty="0">
                <a:hlinkClick r:id="rId3"/>
              </a:rPr>
              <a:t>https://www.querysurge.com/solutions/etl-testing?utm_source=QS-Site&amp;utm_medium=web-page&amp;utm_campaign=ETL-Testing-Everything-you-need-to-know</a:t>
            </a:r>
            <a:endParaRPr lang="en-IN" sz="2400" dirty="0"/>
          </a:p>
          <a:p>
            <a:pPr algn="just">
              <a:buFont typeface="Wingdings" panose="05000000000000000000" pitchFamily="2" charset="2"/>
              <a:buChar char="§"/>
            </a:pPr>
            <a:r>
              <a:rPr lang="en-IN" sz="2400" dirty="0">
                <a:hlinkClick r:id="rId4"/>
              </a:rPr>
              <a:t>https://blog.hubspot.com/website/etl-tools</a:t>
            </a:r>
            <a:endParaRPr lang="en-IN" sz="2400" dirty="0"/>
          </a:p>
          <a:p>
            <a:pPr marL="0" indent="0" algn="just">
              <a:buNone/>
            </a:pPr>
            <a:r>
              <a:rPr lang="en-IN" sz="2400" b="1" dirty="0" err="1"/>
              <a:t>Youtube</a:t>
            </a:r>
            <a:r>
              <a:rPr lang="en-IN" sz="2400" b="1" dirty="0"/>
              <a:t> Links:</a:t>
            </a:r>
          </a:p>
          <a:p>
            <a:pPr algn="just">
              <a:buFont typeface="Wingdings" panose="05000000000000000000" pitchFamily="2" charset="2"/>
              <a:buChar char="§"/>
            </a:pPr>
            <a:r>
              <a:rPr lang="en-IN" sz="2400" dirty="0">
                <a:hlinkClick r:id="rId5"/>
              </a:rPr>
              <a:t>https://youtu.be/wDTzxdShbd8?si=tSM8TME9_znao0gZ</a:t>
            </a:r>
            <a:endParaRPr lang="en-IN" sz="2400" dirty="0"/>
          </a:p>
          <a:p>
            <a:pPr marL="0" indent="0" algn="just">
              <a:buNone/>
            </a:pPr>
            <a:endParaRPr lang="en-IN" sz="2400" dirty="0"/>
          </a:p>
          <a:p>
            <a:pPr marL="0" indent="0" algn="just">
              <a:buNone/>
            </a:pPr>
            <a:endParaRPr lang="en-IN" sz="2400" dirty="0"/>
          </a:p>
          <a:p>
            <a:pPr marL="457200" indent="-457200" algn="just">
              <a:buFont typeface="+mj-lt"/>
              <a:buAutoNum type="arabicPeriod"/>
            </a:pPr>
            <a:endParaRPr lang="en-IN" sz="2400" dirty="0"/>
          </a:p>
        </p:txBody>
      </p:sp>
    </p:spTree>
    <p:extLst>
      <p:ext uri="{BB962C8B-B14F-4D97-AF65-F5344CB8AC3E}">
        <p14:creationId xmlns:p14="http://schemas.microsoft.com/office/powerpoint/2010/main" val="198116238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7D1A961C-1791-9469-0DE4-9C212E58404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85440" y="1513205"/>
            <a:ext cx="671576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38803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21D9C-98E3-BE8D-3DD3-A1E29DB4456F}"/>
              </a:ext>
            </a:extLst>
          </p:cNvPr>
          <p:cNvSpPr>
            <a:spLocks noGrp="1"/>
          </p:cNvSpPr>
          <p:nvPr>
            <p:ph type="title"/>
          </p:nvPr>
        </p:nvSpPr>
        <p:spPr>
          <a:xfrm>
            <a:off x="1070979" y="699795"/>
            <a:ext cx="8761413" cy="598281"/>
          </a:xfrm>
        </p:spPr>
        <p:txBody>
          <a:bodyPr>
            <a:normAutofit fontScale="90000"/>
          </a:bodyPr>
          <a:lstStyle/>
          <a:p>
            <a:pPr algn="l"/>
            <a:br>
              <a:rPr lang="en-US" dirty="0"/>
            </a:br>
            <a:endParaRPr lang="en-IN" dirty="0"/>
          </a:p>
        </p:txBody>
      </p:sp>
      <p:sp>
        <p:nvSpPr>
          <p:cNvPr id="3" name="Content Placeholder 2">
            <a:extLst>
              <a:ext uri="{FF2B5EF4-FFF2-40B4-BE49-F238E27FC236}">
                <a16:creationId xmlns:a16="http://schemas.microsoft.com/office/drawing/2014/main" id="{E7C8E9AA-2F36-9CF8-40BD-A2CF8AA1A420}"/>
              </a:ext>
            </a:extLst>
          </p:cNvPr>
          <p:cNvSpPr>
            <a:spLocks noGrp="1"/>
          </p:cNvSpPr>
          <p:nvPr>
            <p:ph idx="1"/>
          </p:nvPr>
        </p:nvSpPr>
        <p:spPr/>
        <p:txBody>
          <a:bodyPr>
            <a:noAutofit/>
          </a:bodyPr>
          <a:lstStyle/>
          <a:p>
            <a:pPr>
              <a:buFont typeface="Wingdings" panose="05000000000000000000" pitchFamily="2" charset="2"/>
              <a:buChar char="q"/>
            </a:pPr>
            <a:r>
              <a:rPr lang="en-US" sz="2000" b="0" i="0" dirty="0">
                <a:solidFill>
                  <a:srgbClr val="222222"/>
                </a:solidFill>
                <a:effectLst/>
                <a:latin typeface="Source Sans Pro" panose="020B0503030403020204" pitchFamily="34" charset="0"/>
              </a:rPr>
              <a:t>It helps companies to analyze their business data for taking critical business decisions.</a:t>
            </a:r>
          </a:p>
          <a:p>
            <a:pPr>
              <a:buFont typeface="Wingdings" panose="05000000000000000000" pitchFamily="2" charset="2"/>
              <a:buChar char="q"/>
            </a:pPr>
            <a:r>
              <a:rPr lang="en-US" sz="2000" b="0" i="0" dirty="0">
                <a:solidFill>
                  <a:srgbClr val="222222"/>
                </a:solidFill>
                <a:effectLst/>
                <a:latin typeface="Source Sans Pro" panose="020B0503030403020204" pitchFamily="34" charset="0"/>
              </a:rPr>
              <a:t>ETL provides a method of moving the data from various sources into a data warehouse.</a:t>
            </a:r>
          </a:p>
          <a:p>
            <a:pPr algn="l">
              <a:buFont typeface="Wingdings" panose="05000000000000000000" pitchFamily="2" charset="2"/>
              <a:buChar char="q"/>
            </a:pPr>
            <a:r>
              <a:rPr lang="en-US" sz="2000" b="0" i="0" dirty="0">
                <a:solidFill>
                  <a:srgbClr val="222222"/>
                </a:solidFill>
                <a:effectLst/>
                <a:latin typeface="Source Sans Pro" panose="020B0503030403020204" pitchFamily="34" charset="0"/>
              </a:rPr>
              <a:t>ETL process allows sample data comparison between the source and the target system.</a:t>
            </a:r>
          </a:p>
          <a:p>
            <a:pPr>
              <a:buFont typeface="Wingdings" panose="05000000000000000000" pitchFamily="2" charset="2"/>
              <a:buChar char="q"/>
            </a:pPr>
            <a:r>
              <a:rPr lang="en-US" sz="2000" b="0" i="0" dirty="0">
                <a:solidFill>
                  <a:srgbClr val="222222"/>
                </a:solidFill>
                <a:effectLst/>
                <a:latin typeface="Source Sans Pro" panose="020B0503030403020204" pitchFamily="34" charset="0"/>
              </a:rPr>
              <a:t>ETL in data warehouse offers deep historical context for the business.</a:t>
            </a:r>
          </a:p>
          <a:p>
            <a:pPr algn="l">
              <a:buFont typeface="Wingdings" panose="05000000000000000000" pitchFamily="2" charset="2"/>
              <a:buChar char="q"/>
            </a:pPr>
            <a:r>
              <a:rPr lang="en-US" sz="2000" b="0" i="0" dirty="0">
                <a:solidFill>
                  <a:srgbClr val="222222"/>
                </a:solidFill>
                <a:effectLst/>
                <a:latin typeface="Source Sans Pro" panose="020B0503030403020204" pitchFamily="34" charset="0"/>
              </a:rPr>
              <a:t>It helps to improve productivity because it codifies and reuses without a need for technical skills.</a:t>
            </a:r>
          </a:p>
          <a:p>
            <a:pPr algn="l">
              <a:buFont typeface="Wingdings" panose="05000000000000000000" pitchFamily="2" charset="2"/>
              <a:buChar char="q"/>
            </a:pPr>
            <a:endParaRPr lang="en-US" sz="2000" b="0" i="0" dirty="0">
              <a:solidFill>
                <a:srgbClr val="222222"/>
              </a:solidFill>
              <a:effectLst/>
              <a:latin typeface="Source Sans Pro" panose="020B0503030403020204" pitchFamily="34" charset="0"/>
            </a:endParaRPr>
          </a:p>
          <a:p>
            <a:pPr marL="0" indent="0">
              <a:buNone/>
            </a:pPr>
            <a:br>
              <a:rPr lang="en-US" sz="2000" dirty="0"/>
            </a:br>
            <a:endParaRPr lang="en-IN" sz="2000" dirty="0"/>
          </a:p>
        </p:txBody>
      </p:sp>
      <p:sp>
        <p:nvSpPr>
          <p:cNvPr id="5" name="TextBox 4">
            <a:extLst>
              <a:ext uri="{FF2B5EF4-FFF2-40B4-BE49-F238E27FC236}">
                <a16:creationId xmlns:a16="http://schemas.microsoft.com/office/drawing/2014/main" id="{7EFBC752-1122-4F8C-FBAC-6DC243EEAE06}"/>
              </a:ext>
            </a:extLst>
          </p:cNvPr>
          <p:cNvSpPr txBox="1"/>
          <p:nvPr/>
        </p:nvSpPr>
        <p:spPr>
          <a:xfrm>
            <a:off x="1406590" y="836411"/>
            <a:ext cx="6097554" cy="1323439"/>
          </a:xfrm>
          <a:prstGeom prst="rect">
            <a:avLst/>
          </a:prstGeom>
          <a:noFill/>
        </p:spPr>
        <p:txBody>
          <a:bodyPr wrap="square">
            <a:spAutoFit/>
          </a:bodyPr>
          <a:lstStyle/>
          <a:p>
            <a:pPr algn="l"/>
            <a:r>
              <a:rPr lang="en-US" sz="4400" b="1" i="0" dirty="0">
                <a:effectLst/>
                <a:latin typeface="Source Sans Pro" panose="020B0503030403020204" pitchFamily="34" charset="0"/>
              </a:rPr>
              <a:t>Why Do </a:t>
            </a:r>
            <a:r>
              <a:rPr lang="en-US" sz="4400" b="1" dirty="0">
                <a:latin typeface="Source Sans Pro" panose="020B0503030403020204" pitchFamily="34" charset="0"/>
              </a:rPr>
              <a:t>Y</a:t>
            </a:r>
            <a:r>
              <a:rPr lang="en-US" sz="4400" b="1" i="0" dirty="0">
                <a:effectLst/>
                <a:latin typeface="Source Sans Pro" panose="020B0503030403020204" pitchFamily="34" charset="0"/>
              </a:rPr>
              <a:t>ou </a:t>
            </a:r>
            <a:r>
              <a:rPr lang="en-US" sz="4400" b="1" dirty="0">
                <a:latin typeface="Source Sans Pro" panose="020B0503030403020204" pitchFamily="34" charset="0"/>
              </a:rPr>
              <a:t>N</a:t>
            </a:r>
            <a:r>
              <a:rPr lang="en-US" sz="4400" b="1" i="0" dirty="0">
                <a:effectLst/>
                <a:latin typeface="Source Sans Pro" panose="020B0503030403020204" pitchFamily="34" charset="0"/>
              </a:rPr>
              <a:t>eed ETL?</a:t>
            </a:r>
          </a:p>
          <a:p>
            <a:br>
              <a:rPr lang="en-US" dirty="0"/>
            </a:br>
            <a:endParaRPr lang="en-IN" dirty="0"/>
          </a:p>
        </p:txBody>
      </p:sp>
    </p:spTree>
    <p:extLst>
      <p:ext uri="{BB962C8B-B14F-4D97-AF65-F5344CB8AC3E}">
        <p14:creationId xmlns:p14="http://schemas.microsoft.com/office/powerpoint/2010/main" val="193621683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F4D95-7A4B-EBD2-47E0-95D6EAF4CCA5}"/>
              </a:ext>
            </a:extLst>
          </p:cNvPr>
          <p:cNvSpPr>
            <a:spLocks noGrp="1"/>
          </p:cNvSpPr>
          <p:nvPr>
            <p:ph type="title"/>
          </p:nvPr>
        </p:nvSpPr>
        <p:spPr>
          <a:xfrm>
            <a:off x="2592925" y="624110"/>
            <a:ext cx="8911687" cy="747490"/>
          </a:xfrm>
        </p:spPr>
        <p:txBody>
          <a:bodyPr>
            <a:noAutofit/>
          </a:bodyPr>
          <a:lstStyle/>
          <a:p>
            <a:r>
              <a:rPr lang="en-US" sz="4000" b="1" i="0" dirty="0">
                <a:solidFill>
                  <a:schemeClr val="tx1"/>
                </a:solidFill>
                <a:effectLst/>
                <a:latin typeface="Open Sans" panose="020B0606030504020204" pitchFamily="34" charset="0"/>
              </a:rPr>
              <a:t>What is a Data Warehouse?</a:t>
            </a:r>
            <a:br>
              <a:rPr lang="en-US" sz="4000" b="1" i="0" dirty="0">
                <a:solidFill>
                  <a:schemeClr val="tx1"/>
                </a:solidFill>
                <a:effectLst/>
                <a:latin typeface="Open Sans" panose="020B0606030504020204" pitchFamily="34" charset="0"/>
              </a:rPr>
            </a:br>
            <a:br>
              <a:rPr lang="en-US" sz="4000" dirty="0">
                <a:solidFill>
                  <a:schemeClr val="tx1"/>
                </a:solidFill>
              </a:rPr>
            </a:br>
            <a:endParaRPr lang="en-IN" sz="4000" dirty="0">
              <a:solidFill>
                <a:schemeClr val="tx1"/>
              </a:solidFill>
            </a:endParaRPr>
          </a:p>
        </p:txBody>
      </p:sp>
      <p:sp>
        <p:nvSpPr>
          <p:cNvPr id="3" name="Content Placeholder 2">
            <a:extLst>
              <a:ext uri="{FF2B5EF4-FFF2-40B4-BE49-F238E27FC236}">
                <a16:creationId xmlns:a16="http://schemas.microsoft.com/office/drawing/2014/main" id="{94D3277F-D0BE-4F46-3AC1-23D4121C1D03}"/>
              </a:ext>
            </a:extLst>
          </p:cNvPr>
          <p:cNvSpPr>
            <a:spLocks noGrp="1"/>
          </p:cNvSpPr>
          <p:nvPr>
            <p:ph idx="1"/>
          </p:nvPr>
        </p:nvSpPr>
        <p:spPr>
          <a:xfrm>
            <a:off x="593890" y="1754156"/>
            <a:ext cx="11479921" cy="4817706"/>
          </a:xfrm>
        </p:spPr>
        <p:txBody>
          <a:bodyPr/>
          <a:lstStyle/>
          <a:p>
            <a:pPr algn="just">
              <a:buFont typeface="Wingdings" panose="05000000000000000000" pitchFamily="2" charset="2"/>
              <a:buChar char="q"/>
            </a:pPr>
            <a:r>
              <a:rPr lang="en-US" b="0" i="0" dirty="0">
                <a:solidFill>
                  <a:srgbClr val="10161B"/>
                </a:solidFill>
                <a:effectLst/>
                <a:latin typeface="Open Sans" panose="020B0606030504020204" pitchFamily="34" charset="0"/>
              </a:rPr>
              <a:t>A data warehouse is typically a relational database that is designed for query and analysis rather than for transaction processing.</a:t>
            </a:r>
          </a:p>
          <a:p>
            <a:pPr algn="just">
              <a:buFont typeface="Wingdings" panose="05000000000000000000" pitchFamily="2" charset="2"/>
              <a:buChar char="q"/>
            </a:pPr>
            <a:r>
              <a:rPr lang="en-US" b="0" i="0" dirty="0">
                <a:solidFill>
                  <a:srgbClr val="10161B"/>
                </a:solidFill>
                <a:effectLst/>
                <a:latin typeface="Open Sans" panose="020B0606030504020204" pitchFamily="34" charset="0"/>
              </a:rPr>
              <a:t>A place where historical data is stored for archival, analysis and security purposes.</a:t>
            </a:r>
          </a:p>
          <a:p>
            <a:pPr algn="just">
              <a:buFont typeface="Wingdings" panose="05000000000000000000" pitchFamily="2" charset="2"/>
              <a:buChar char="q"/>
            </a:pPr>
            <a:r>
              <a:rPr lang="en-US" b="0" i="0" dirty="0">
                <a:solidFill>
                  <a:srgbClr val="10161B"/>
                </a:solidFill>
                <a:effectLst/>
                <a:latin typeface="Open Sans" panose="020B0606030504020204" pitchFamily="34" charset="0"/>
              </a:rPr>
              <a:t>contains either raw data or formatted data</a:t>
            </a:r>
          </a:p>
          <a:p>
            <a:pPr algn="just">
              <a:buFont typeface="Wingdings" panose="05000000000000000000" pitchFamily="2" charset="2"/>
              <a:buChar char="q"/>
            </a:pPr>
            <a:r>
              <a:rPr lang="en-US" b="0" i="0" dirty="0">
                <a:solidFill>
                  <a:srgbClr val="10161B"/>
                </a:solidFill>
                <a:effectLst/>
                <a:latin typeface="Open Sans" panose="020B0606030504020204" pitchFamily="34" charset="0"/>
              </a:rPr>
              <a:t>combines data from multiple sources (i.e. Sales data,  salaries, social networks etc.).</a:t>
            </a:r>
          </a:p>
          <a:p>
            <a:pPr marL="0" indent="0" algn="just">
              <a:buNone/>
            </a:pPr>
            <a:endParaRPr lang="en-US" b="0" i="0" dirty="0">
              <a:solidFill>
                <a:srgbClr val="10161B"/>
              </a:solidFill>
              <a:effectLst/>
              <a:latin typeface="Open Sans" panose="020B0606030504020204" pitchFamily="34" charset="0"/>
            </a:endParaRPr>
          </a:p>
          <a:p>
            <a:pPr algn="just">
              <a:buFont typeface="Wingdings" panose="05000000000000000000" pitchFamily="2" charset="2"/>
              <a:buChar char="q"/>
            </a:pPr>
            <a:endParaRPr lang="en-IN" dirty="0"/>
          </a:p>
          <a:p>
            <a:pPr algn="just"/>
            <a:endParaRPr lang="en-IN" dirty="0"/>
          </a:p>
        </p:txBody>
      </p:sp>
      <p:pic>
        <p:nvPicPr>
          <p:cNvPr id="1026" name="Picture 2">
            <a:extLst>
              <a:ext uri="{FF2B5EF4-FFF2-40B4-BE49-F238E27FC236}">
                <a16:creationId xmlns:a16="http://schemas.microsoft.com/office/drawing/2014/main" id="{E5E2FAB6-CEA0-C204-63D6-3415097F5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2515" y="4207525"/>
            <a:ext cx="4572000" cy="2364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04623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4B077-92A9-96C3-9230-69ADB69C3DAD}"/>
              </a:ext>
            </a:extLst>
          </p:cNvPr>
          <p:cNvSpPr>
            <a:spLocks noGrp="1"/>
          </p:cNvSpPr>
          <p:nvPr>
            <p:ph type="title"/>
          </p:nvPr>
        </p:nvSpPr>
        <p:spPr/>
        <p:txBody>
          <a:bodyPr/>
          <a:lstStyle/>
          <a:p>
            <a:r>
              <a:rPr lang="en-IN" b="1" dirty="0"/>
              <a:t>Data Mart</a:t>
            </a:r>
          </a:p>
        </p:txBody>
      </p:sp>
      <p:sp>
        <p:nvSpPr>
          <p:cNvPr id="3" name="Content Placeholder 2">
            <a:extLst>
              <a:ext uri="{FF2B5EF4-FFF2-40B4-BE49-F238E27FC236}">
                <a16:creationId xmlns:a16="http://schemas.microsoft.com/office/drawing/2014/main" id="{A0D622E8-1C4C-081B-A6F9-CBAD646A90A0}"/>
              </a:ext>
            </a:extLst>
          </p:cNvPr>
          <p:cNvSpPr>
            <a:spLocks noGrp="1"/>
          </p:cNvSpPr>
          <p:nvPr>
            <p:ph idx="1"/>
          </p:nvPr>
        </p:nvSpPr>
        <p:spPr>
          <a:xfrm>
            <a:off x="2589212" y="2002972"/>
            <a:ext cx="8915400" cy="3777622"/>
          </a:xfrm>
        </p:spPr>
        <p:txBody>
          <a:bodyPr/>
          <a:lstStyle/>
          <a:p>
            <a:pPr algn="l">
              <a:buFont typeface="Wingdings" panose="05000000000000000000" pitchFamily="2" charset="2"/>
              <a:buChar char="q"/>
            </a:pPr>
            <a:r>
              <a:rPr lang="en-US" b="0" i="0" dirty="0">
                <a:solidFill>
                  <a:srgbClr val="10161B"/>
                </a:solidFill>
                <a:effectLst/>
                <a:latin typeface="Open Sans" panose="020B0606030504020204" pitchFamily="34" charset="0"/>
              </a:rPr>
              <a:t>A data mart is a subset of a data warehouse that has the same characteristics but is usually smaller and is focused on the data for one division or one workgroup within an enterprise.</a:t>
            </a:r>
          </a:p>
          <a:p>
            <a:pPr marL="0" indent="0">
              <a:buNone/>
            </a:pPr>
            <a:br>
              <a:rPr lang="en-US" dirty="0"/>
            </a:br>
            <a:endParaRPr lang="en-IN" dirty="0"/>
          </a:p>
        </p:txBody>
      </p:sp>
      <p:pic>
        <p:nvPicPr>
          <p:cNvPr id="4098" name="Picture 2">
            <a:extLst>
              <a:ext uri="{FF2B5EF4-FFF2-40B4-BE49-F238E27FC236}">
                <a16:creationId xmlns:a16="http://schemas.microsoft.com/office/drawing/2014/main" id="{AFF4768D-2401-CB30-C408-57CC781585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7388" y="3235002"/>
            <a:ext cx="6543675" cy="21301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40068847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BD451-67D5-E7B2-8069-BE8638252C79}"/>
              </a:ext>
            </a:extLst>
          </p:cNvPr>
          <p:cNvSpPr>
            <a:spLocks noGrp="1"/>
          </p:cNvSpPr>
          <p:nvPr>
            <p:ph type="title"/>
          </p:nvPr>
        </p:nvSpPr>
        <p:spPr/>
        <p:txBody>
          <a:bodyPr>
            <a:noAutofit/>
          </a:bodyPr>
          <a:lstStyle/>
          <a:p>
            <a:r>
              <a:rPr lang="en-US" sz="4000" b="1" i="0" dirty="0">
                <a:solidFill>
                  <a:schemeClr val="tx1"/>
                </a:solidFill>
                <a:effectLst/>
                <a:latin typeface="Open Sans" panose="020B0606030504020204" pitchFamily="34" charset="0"/>
              </a:rPr>
              <a:t>How Does the ETL Process </a:t>
            </a:r>
            <a:r>
              <a:rPr lang="en-US" sz="4000" b="1" dirty="0">
                <a:solidFill>
                  <a:schemeClr val="tx1"/>
                </a:solidFill>
                <a:latin typeface="Open Sans" panose="020B0606030504020204" pitchFamily="34" charset="0"/>
              </a:rPr>
              <a:t>W</a:t>
            </a:r>
            <a:r>
              <a:rPr lang="en-US" sz="4000" b="1" i="0" dirty="0">
                <a:solidFill>
                  <a:schemeClr val="tx1"/>
                </a:solidFill>
                <a:effectLst/>
                <a:latin typeface="Open Sans" panose="020B0606030504020204" pitchFamily="34" charset="0"/>
              </a:rPr>
              <a:t>ork?</a:t>
            </a:r>
            <a:br>
              <a:rPr lang="en-US" sz="4000" b="1" i="0" dirty="0">
                <a:solidFill>
                  <a:schemeClr val="tx1"/>
                </a:solidFill>
                <a:effectLst/>
                <a:latin typeface="Open Sans" panose="020B0606030504020204" pitchFamily="34" charset="0"/>
              </a:rPr>
            </a:br>
            <a:br>
              <a:rPr lang="en-US" sz="4000" dirty="0">
                <a:solidFill>
                  <a:schemeClr val="tx1"/>
                </a:solidFill>
              </a:rPr>
            </a:br>
            <a:endParaRPr lang="en-IN" sz="4000" dirty="0"/>
          </a:p>
        </p:txBody>
      </p:sp>
      <p:pic>
        <p:nvPicPr>
          <p:cNvPr id="1026" name="Picture 2">
            <a:extLst>
              <a:ext uri="{FF2B5EF4-FFF2-40B4-BE49-F238E27FC236}">
                <a16:creationId xmlns:a16="http://schemas.microsoft.com/office/drawing/2014/main" id="{876589FB-B30C-764F-3F69-9BA02A4686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92925" y="2254898"/>
            <a:ext cx="7697216" cy="377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71817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C0342-EF18-D26A-0196-A9896837C140}"/>
              </a:ext>
            </a:extLst>
          </p:cNvPr>
          <p:cNvSpPr>
            <a:spLocks noGrp="1"/>
          </p:cNvSpPr>
          <p:nvPr>
            <p:ph type="title"/>
          </p:nvPr>
        </p:nvSpPr>
        <p:spPr>
          <a:xfrm>
            <a:off x="2592925" y="624110"/>
            <a:ext cx="8911687" cy="770350"/>
          </a:xfrm>
        </p:spPr>
        <p:txBody>
          <a:bodyPr>
            <a:normAutofit/>
          </a:bodyPr>
          <a:lstStyle/>
          <a:p>
            <a:r>
              <a:rPr lang="en-US" sz="4000" b="1" i="0" dirty="0">
                <a:solidFill>
                  <a:srgbClr val="222222"/>
                </a:solidFill>
                <a:effectLst/>
                <a:latin typeface="Source Sans Pro" panose="020B0503030403020204" pitchFamily="34" charset="0"/>
              </a:rPr>
              <a:t>ETL is a Three Step </a:t>
            </a:r>
            <a:r>
              <a:rPr lang="en-US" sz="4000" b="1" dirty="0">
                <a:solidFill>
                  <a:srgbClr val="222222"/>
                </a:solidFill>
                <a:latin typeface="Source Sans Pro" panose="020B0503030403020204" pitchFamily="34" charset="0"/>
              </a:rPr>
              <a:t>P</a:t>
            </a:r>
            <a:r>
              <a:rPr lang="en-US" sz="4000" b="1" i="0" dirty="0">
                <a:solidFill>
                  <a:srgbClr val="222222"/>
                </a:solidFill>
                <a:effectLst/>
                <a:latin typeface="Source Sans Pro" panose="020B0503030403020204" pitchFamily="34" charset="0"/>
              </a:rPr>
              <a:t>rocess</a:t>
            </a:r>
            <a:endParaRPr lang="en-IN" sz="4000" b="1" dirty="0"/>
          </a:p>
        </p:txBody>
      </p:sp>
      <p:sp>
        <p:nvSpPr>
          <p:cNvPr id="3" name="Content Placeholder 2">
            <a:extLst>
              <a:ext uri="{FF2B5EF4-FFF2-40B4-BE49-F238E27FC236}">
                <a16:creationId xmlns:a16="http://schemas.microsoft.com/office/drawing/2014/main" id="{882F73E6-A6B9-5F1F-D8B2-DC68C0E0580E}"/>
              </a:ext>
            </a:extLst>
          </p:cNvPr>
          <p:cNvSpPr>
            <a:spLocks noGrp="1"/>
          </p:cNvSpPr>
          <p:nvPr>
            <p:ph idx="1"/>
          </p:nvPr>
        </p:nvSpPr>
        <p:spPr>
          <a:xfrm>
            <a:off x="2592925" y="1607820"/>
            <a:ext cx="8915400" cy="3777622"/>
          </a:xfrm>
        </p:spPr>
        <p:txBody>
          <a:bodyPr>
            <a:normAutofit fontScale="92500" lnSpcReduction="10000"/>
          </a:bodyPr>
          <a:lstStyle/>
          <a:p>
            <a:pPr>
              <a:buFont typeface="Wingdings" panose="05000000000000000000" pitchFamily="2" charset="2"/>
              <a:buChar char="v"/>
            </a:pPr>
            <a:r>
              <a:rPr lang="en-IN" sz="2400" b="1" dirty="0"/>
              <a:t>Step 1</a:t>
            </a:r>
          </a:p>
          <a:p>
            <a:pPr>
              <a:buFont typeface="Wingdings" panose="05000000000000000000" pitchFamily="2" charset="2"/>
              <a:buChar char="q"/>
            </a:pPr>
            <a:r>
              <a:rPr lang="en-US" sz="2400" b="1" i="0" u="sng" dirty="0">
                <a:solidFill>
                  <a:srgbClr val="10161B"/>
                </a:solidFill>
                <a:effectLst/>
                <a:latin typeface="Open Sans" panose="020B0606030504020204" pitchFamily="34" charset="0"/>
              </a:rPr>
              <a:t>Extract</a:t>
            </a:r>
            <a:r>
              <a:rPr lang="en-US" sz="2400" b="0" i="0" dirty="0">
                <a:solidFill>
                  <a:srgbClr val="10161B"/>
                </a:solidFill>
                <a:effectLst/>
                <a:latin typeface="Open Sans" panose="020B0606030504020204" pitchFamily="34" charset="0"/>
              </a:rPr>
              <a:t> – ETL developers extract data from one or more systems and/or files and copy it into the data warehouse </a:t>
            </a:r>
            <a:r>
              <a:rPr lang="en-US" sz="2800" b="0" i="0" dirty="0">
                <a:solidFill>
                  <a:srgbClr val="10161B"/>
                </a:solidFill>
                <a:effectLst/>
                <a:latin typeface="Open Sans" panose="020B0606030504020204" pitchFamily="34" charset="0"/>
              </a:rPr>
              <a:t>.</a:t>
            </a:r>
          </a:p>
          <a:p>
            <a:pPr>
              <a:buFont typeface="Wingdings" panose="05000000000000000000" pitchFamily="2" charset="2"/>
              <a:buChar char="q"/>
            </a:pPr>
            <a:r>
              <a:rPr lang="en-US" sz="2400" b="1" i="0" dirty="0">
                <a:solidFill>
                  <a:srgbClr val="222222"/>
                </a:solidFill>
                <a:effectLst/>
                <a:latin typeface="Source Sans Pro" panose="020B0503030403020204" pitchFamily="34" charset="0"/>
              </a:rPr>
              <a:t>Some Validations are Done </a:t>
            </a:r>
            <a:r>
              <a:rPr lang="en-US" sz="2400" b="1" dirty="0">
                <a:solidFill>
                  <a:srgbClr val="222222"/>
                </a:solidFill>
                <a:latin typeface="Source Sans Pro" panose="020B0503030403020204" pitchFamily="34" charset="0"/>
              </a:rPr>
              <a:t>D</a:t>
            </a:r>
            <a:r>
              <a:rPr lang="en-US" sz="2400" b="1" i="0" dirty="0">
                <a:solidFill>
                  <a:srgbClr val="222222"/>
                </a:solidFill>
                <a:effectLst/>
                <a:latin typeface="Source Sans Pro" panose="020B0503030403020204" pitchFamily="34" charset="0"/>
              </a:rPr>
              <a:t>uring Extraction:</a:t>
            </a:r>
          </a:p>
          <a:p>
            <a:pPr algn="l">
              <a:buFont typeface="Wingdings" panose="05000000000000000000" pitchFamily="2" charset="2"/>
              <a:buChar char="§"/>
            </a:pPr>
            <a:r>
              <a:rPr lang="en-US" sz="2400" b="0" i="0" dirty="0">
                <a:solidFill>
                  <a:srgbClr val="222222"/>
                </a:solidFill>
                <a:effectLst/>
                <a:latin typeface="Source Sans Pro" panose="020B0503030403020204" pitchFamily="34" charset="0"/>
              </a:rPr>
              <a:t>Reconcile records with the source data.</a:t>
            </a:r>
          </a:p>
          <a:p>
            <a:pPr algn="l">
              <a:buFont typeface="Wingdings" panose="05000000000000000000" pitchFamily="2" charset="2"/>
              <a:buChar char="§"/>
            </a:pPr>
            <a:r>
              <a:rPr lang="en-US" sz="2400" b="0" i="0" dirty="0">
                <a:solidFill>
                  <a:srgbClr val="222222"/>
                </a:solidFill>
                <a:effectLst/>
                <a:latin typeface="Source Sans Pro" panose="020B0503030403020204" pitchFamily="34" charset="0"/>
              </a:rPr>
              <a:t>Make sure that no spam/unwanted data loaded.</a:t>
            </a:r>
          </a:p>
          <a:p>
            <a:pPr algn="l">
              <a:buFont typeface="Wingdings" panose="05000000000000000000" pitchFamily="2" charset="2"/>
              <a:buChar char="§"/>
            </a:pPr>
            <a:r>
              <a:rPr lang="en-US" sz="2400" b="0" i="0" dirty="0">
                <a:solidFill>
                  <a:srgbClr val="222222"/>
                </a:solidFill>
                <a:effectLst/>
                <a:latin typeface="Source Sans Pro" panose="020B0503030403020204" pitchFamily="34" charset="0"/>
              </a:rPr>
              <a:t>Data type check.</a:t>
            </a:r>
          </a:p>
          <a:p>
            <a:pPr algn="l">
              <a:buFont typeface="Wingdings" panose="05000000000000000000" pitchFamily="2" charset="2"/>
              <a:buChar char="§"/>
            </a:pPr>
            <a:r>
              <a:rPr lang="en-US" sz="2400" b="0" i="0" dirty="0">
                <a:solidFill>
                  <a:srgbClr val="222222"/>
                </a:solidFill>
                <a:effectLst/>
                <a:latin typeface="Source Sans Pro" panose="020B0503030403020204" pitchFamily="34" charset="0"/>
              </a:rPr>
              <a:t>Remove all types of duplicate/fragmented data.</a:t>
            </a:r>
          </a:p>
          <a:p>
            <a:pPr algn="l">
              <a:buFont typeface="Wingdings" panose="05000000000000000000" pitchFamily="2" charset="2"/>
              <a:buChar char="§"/>
            </a:pPr>
            <a:r>
              <a:rPr lang="en-US" sz="2400" b="0" i="0" dirty="0">
                <a:solidFill>
                  <a:srgbClr val="222222"/>
                </a:solidFill>
                <a:effectLst/>
                <a:latin typeface="Source Sans Pro" panose="020B0503030403020204" pitchFamily="34" charset="0"/>
              </a:rPr>
              <a:t>Check whether all the keys are in place or not.</a:t>
            </a:r>
          </a:p>
          <a:p>
            <a:pPr>
              <a:buFont typeface="Wingdings" panose="05000000000000000000" pitchFamily="2" charset="2"/>
              <a:buChar char="§"/>
            </a:pPr>
            <a:endParaRPr lang="en-US" sz="2400" b="0" i="0" dirty="0">
              <a:solidFill>
                <a:srgbClr val="10161B"/>
              </a:solidFill>
              <a:effectLst/>
              <a:latin typeface="Open Sans" panose="020B0606030504020204" pitchFamily="34" charset="0"/>
            </a:endParaRPr>
          </a:p>
          <a:p>
            <a:pPr marL="0" indent="0">
              <a:buNone/>
            </a:pPr>
            <a:endParaRPr lang="en-IN" sz="2800" dirty="0"/>
          </a:p>
          <a:p>
            <a:pPr marL="0" indent="0">
              <a:buNone/>
            </a:pPr>
            <a:endParaRPr lang="en-IN" sz="2400" b="1" dirty="0"/>
          </a:p>
        </p:txBody>
      </p:sp>
    </p:spTree>
    <p:extLst>
      <p:ext uri="{BB962C8B-B14F-4D97-AF65-F5344CB8AC3E}">
        <p14:creationId xmlns:p14="http://schemas.microsoft.com/office/powerpoint/2010/main" val="398744248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FF47348-C456-B72E-9974-E1F552D3EEFC}"/>
              </a:ext>
            </a:extLst>
          </p:cNvPr>
          <p:cNvSpPr>
            <a:spLocks noGrp="1"/>
          </p:cNvSpPr>
          <p:nvPr>
            <p:ph idx="1"/>
          </p:nvPr>
        </p:nvSpPr>
        <p:spPr>
          <a:xfrm>
            <a:off x="1600200" y="811763"/>
            <a:ext cx="9699139" cy="4971817"/>
          </a:xfrm>
        </p:spPr>
        <p:txBody>
          <a:bodyPr>
            <a:normAutofit/>
          </a:bodyPr>
          <a:lstStyle/>
          <a:p>
            <a:pPr>
              <a:buFont typeface="Wingdings" panose="05000000000000000000" pitchFamily="2" charset="2"/>
              <a:buChar char="v"/>
            </a:pPr>
            <a:r>
              <a:rPr lang="en-US" sz="2400" b="1" i="0" dirty="0">
                <a:solidFill>
                  <a:srgbClr val="10161B"/>
                </a:solidFill>
                <a:effectLst/>
                <a:latin typeface="Open Sans" panose="020B0606030504020204" pitchFamily="34" charset="0"/>
              </a:rPr>
              <a:t>Step 2</a:t>
            </a:r>
          </a:p>
          <a:p>
            <a:pPr>
              <a:buFont typeface="Wingdings" panose="05000000000000000000" pitchFamily="2" charset="2"/>
              <a:buChar char="q"/>
            </a:pPr>
            <a:r>
              <a:rPr lang="en-US" sz="2400" b="1" i="0" u="sng" dirty="0">
                <a:solidFill>
                  <a:srgbClr val="10161B"/>
                </a:solidFill>
                <a:effectLst/>
                <a:latin typeface="Open Sans" panose="020B0606030504020204" pitchFamily="34" charset="0"/>
              </a:rPr>
              <a:t>Transform</a:t>
            </a:r>
            <a:r>
              <a:rPr lang="en-US" sz="2400" b="0" i="0" u="sng" dirty="0">
                <a:solidFill>
                  <a:srgbClr val="10161B"/>
                </a:solidFill>
                <a:effectLst/>
                <a:latin typeface="Open Sans" panose="020B0606030504020204" pitchFamily="34" charset="0"/>
              </a:rPr>
              <a:t> </a:t>
            </a:r>
            <a:r>
              <a:rPr lang="en-US" sz="2400" b="0" i="0" dirty="0">
                <a:solidFill>
                  <a:srgbClr val="10161B"/>
                </a:solidFill>
                <a:effectLst/>
                <a:latin typeface="Open Sans" panose="020B0606030504020204" pitchFamily="34" charset="0"/>
              </a:rPr>
              <a:t>– </a:t>
            </a:r>
            <a:r>
              <a:rPr lang="en-IN" sz="2000" b="0" i="0" dirty="0">
                <a:solidFill>
                  <a:srgbClr val="10161B"/>
                </a:solidFill>
                <a:effectLst/>
                <a:latin typeface="Open Sans" panose="020B0606030504020204" pitchFamily="34" charset="0"/>
              </a:rPr>
              <a:t>ETL developers </a:t>
            </a:r>
            <a:r>
              <a:rPr lang="en-US" sz="2000" b="0" i="0" dirty="0">
                <a:solidFill>
                  <a:srgbClr val="10161B"/>
                </a:solidFill>
                <a:effectLst/>
                <a:latin typeface="Open Sans" panose="020B0606030504020204" pitchFamily="34" charset="0"/>
              </a:rPr>
              <a:t>remove inconsistencies, assemble to a common format, adding missing fields, summarizing detailed data and deriving new fields to store calculated data. </a:t>
            </a:r>
          </a:p>
          <a:p>
            <a:pPr>
              <a:buFont typeface="Wingdings" panose="05000000000000000000" pitchFamily="2" charset="2"/>
              <a:buChar char="q"/>
            </a:pPr>
            <a:r>
              <a:rPr lang="en-US" sz="2000" b="0" i="0" dirty="0">
                <a:solidFill>
                  <a:srgbClr val="222222"/>
                </a:solidFill>
                <a:effectLst/>
                <a:latin typeface="Source Sans Pro" panose="020B0503030403020204" pitchFamily="34" charset="0"/>
              </a:rPr>
              <a:t>Data that does not require any transformation is called as </a:t>
            </a:r>
            <a:r>
              <a:rPr lang="en-US" sz="2000" b="1" i="0" dirty="0">
                <a:solidFill>
                  <a:srgbClr val="222222"/>
                </a:solidFill>
                <a:effectLst/>
                <a:latin typeface="Source Sans Pro" panose="020B0503030403020204" pitchFamily="34" charset="0"/>
              </a:rPr>
              <a:t>direct move</a:t>
            </a:r>
            <a:r>
              <a:rPr lang="en-US" sz="2000" b="0" i="0" dirty="0">
                <a:solidFill>
                  <a:srgbClr val="222222"/>
                </a:solidFill>
                <a:effectLst/>
                <a:latin typeface="Source Sans Pro" panose="020B0503030403020204" pitchFamily="34" charset="0"/>
              </a:rPr>
              <a:t> or </a:t>
            </a:r>
            <a:r>
              <a:rPr lang="en-US" sz="2000" b="1" i="0" dirty="0">
                <a:solidFill>
                  <a:srgbClr val="222222"/>
                </a:solidFill>
                <a:effectLst/>
                <a:latin typeface="Source Sans Pro" panose="020B0503030403020204" pitchFamily="34" charset="0"/>
              </a:rPr>
              <a:t>pass through data</a:t>
            </a:r>
            <a:r>
              <a:rPr lang="en-US" sz="2000" b="0" i="0" dirty="0">
                <a:solidFill>
                  <a:srgbClr val="222222"/>
                </a:solidFill>
                <a:effectLst/>
                <a:latin typeface="Source Sans Pro" panose="020B0503030403020204" pitchFamily="34" charset="0"/>
              </a:rPr>
              <a:t>.</a:t>
            </a:r>
          </a:p>
          <a:p>
            <a:pPr>
              <a:buFont typeface="Wingdings" panose="05000000000000000000" pitchFamily="2" charset="2"/>
              <a:buChar char="q"/>
            </a:pPr>
            <a:r>
              <a:rPr lang="en-US" sz="2400" b="1" i="0" dirty="0">
                <a:solidFill>
                  <a:srgbClr val="222222"/>
                </a:solidFill>
                <a:effectLst/>
                <a:latin typeface="Source Sans Pro" panose="020B0503030403020204" pitchFamily="34" charset="0"/>
              </a:rPr>
              <a:t>Some Validations are Done </a:t>
            </a:r>
            <a:r>
              <a:rPr lang="en-US" sz="2400" b="1" dirty="0">
                <a:solidFill>
                  <a:srgbClr val="222222"/>
                </a:solidFill>
                <a:latin typeface="Source Sans Pro" panose="020B0503030403020204" pitchFamily="34" charset="0"/>
              </a:rPr>
              <a:t>D</a:t>
            </a:r>
            <a:r>
              <a:rPr lang="en-US" sz="2400" b="1" i="0" dirty="0">
                <a:solidFill>
                  <a:srgbClr val="222222"/>
                </a:solidFill>
                <a:effectLst/>
                <a:latin typeface="Source Sans Pro" panose="020B0503030403020204" pitchFamily="34" charset="0"/>
              </a:rPr>
              <a:t>uring Transformation</a:t>
            </a:r>
          </a:p>
          <a:p>
            <a:pPr>
              <a:buFont typeface="Wingdings" panose="05000000000000000000" pitchFamily="2" charset="2"/>
              <a:buChar char="§"/>
            </a:pPr>
            <a:r>
              <a:rPr lang="en-US" sz="2000" b="0" i="0" dirty="0">
                <a:solidFill>
                  <a:srgbClr val="222222"/>
                </a:solidFill>
                <a:effectLst/>
                <a:latin typeface="Source Sans Pro" panose="020B0503030403020204" pitchFamily="34" charset="0"/>
              </a:rPr>
              <a:t>Filtering.</a:t>
            </a:r>
          </a:p>
          <a:p>
            <a:pPr>
              <a:buFont typeface="Wingdings" panose="05000000000000000000" pitchFamily="2" charset="2"/>
              <a:buChar char="§"/>
            </a:pPr>
            <a:r>
              <a:rPr lang="en-IN" sz="2000" i="0" dirty="0">
                <a:solidFill>
                  <a:srgbClr val="0D0D0D"/>
                </a:solidFill>
                <a:effectLst/>
                <a:latin typeface="Söhne"/>
              </a:rPr>
              <a:t>Unit Conversion</a:t>
            </a:r>
            <a:r>
              <a:rPr lang="en-US" sz="2000" b="0" i="0" dirty="0">
                <a:solidFill>
                  <a:srgbClr val="222222"/>
                </a:solidFill>
                <a:effectLst/>
                <a:latin typeface="Source Sans Pro" panose="020B0503030403020204" pitchFamily="34" charset="0"/>
              </a:rPr>
              <a:t>.</a:t>
            </a:r>
          </a:p>
          <a:p>
            <a:pPr>
              <a:buFont typeface="Wingdings" panose="05000000000000000000" pitchFamily="2" charset="2"/>
              <a:buChar char="§"/>
            </a:pPr>
            <a:r>
              <a:rPr lang="en-US" sz="2000" b="0" i="0" dirty="0">
                <a:solidFill>
                  <a:srgbClr val="222222"/>
                </a:solidFill>
                <a:effectLst/>
                <a:latin typeface="Source Sans Pro" panose="020B0503030403020204" pitchFamily="34" charset="0"/>
              </a:rPr>
              <a:t>Required fields should not be left blank.</a:t>
            </a:r>
          </a:p>
          <a:p>
            <a:pPr algn="l">
              <a:buFont typeface="Wingdings" panose="05000000000000000000" pitchFamily="2" charset="2"/>
              <a:buChar char="§"/>
            </a:pPr>
            <a:r>
              <a:rPr lang="en-IN" sz="2000" b="0" i="0" dirty="0">
                <a:solidFill>
                  <a:srgbClr val="222222"/>
                </a:solidFill>
                <a:effectLst/>
                <a:latin typeface="Source Sans Pro" panose="020B0503030403020204" pitchFamily="34" charset="0"/>
              </a:rPr>
              <a:t>Cleaning </a:t>
            </a:r>
            <a:r>
              <a:rPr lang="en-US" sz="2000" b="0" i="0" dirty="0">
                <a:solidFill>
                  <a:srgbClr val="222222"/>
                </a:solidFill>
                <a:effectLst/>
                <a:latin typeface="Source Sans Pro" panose="020B0503030403020204" pitchFamily="34" charset="0"/>
              </a:rPr>
              <a:t>.</a:t>
            </a:r>
          </a:p>
          <a:p>
            <a:pPr algn="l">
              <a:buFont typeface="Wingdings" panose="05000000000000000000" pitchFamily="2" charset="2"/>
              <a:buChar char="§"/>
            </a:pPr>
            <a:r>
              <a:rPr lang="en-IN" sz="2000" i="0" dirty="0">
                <a:solidFill>
                  <a:srgbClr val="0D0D0D"/>
                </a:solidFill>
                <a:effectLst/>
                <a:latin typeface="Söhne"/>
              </a:rPr>
              <a:t>Column Splitting and Merging.</a:t>
            </a:r>
            <a:endParaRPr lang="en-US" sz="2000" i="0" dirty="0">
              <a:solidFill>
                <a:srgbClr val="222222"/>
              </a:solidFill>
              <a:effectLst/>
              <a:latin typeface="Source Sans Pro" panose="020B0503030403020204" pitchFamily="34" charset="0"/>
            </a:endParaRPr>
          </a:p>
          <a:p>
            <a:pPr marL="0" indent="0">
              <a:buNone/>
            </a:pPr>
            <a:endParaRPr lang="en-US" sz="2400" b="1" i="0" dirty="0">
              <a:solidFill>
                <a:srgbClr val="222222"/>
              </a:solidFill>
              <a:effectLst/>
              <a:latin typeface="Source Sans Pro" panose="020B0503030403020204" pitchFamily="34" charset="0"/>
            </a:endParaRPr>
          </a:p>
          <a:p>
            <a:pPr marL="0" indent="0">
              <a:buNone/>
            </a:pPr>
            <a:endParaRPr lang="en-IN" sz="2400" dirty="0"/>
          </a:p>
        </p:txBody>
      </p:sp>
    </p:spTree>
    <p:extLst>
      <p:ext uri="{BB962C8B-B14F-4D97-AF65-F5344CB8AC3E}">
        <p14:creationId xmlns:p14="http://schemas.microsoft.com/office/powerpoint/2010/main" val="130954684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TM02892315[[fn=Wisp]]</Template>
  <TotalTime>2915</TotalTime>
  <Words>1346</Words>
  <Application>Microsoft Office PowerPoint</Application>
  <PresentationFormat>Widescreen</PresentationFormat>
  <Paragraphs>150</Paragraphs>
  <Slides>36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Arial</vt:lpstr>
      <vt:lpstr>Century Gothic</vt:lpstr>
      <vt:lpstr>Lexend Deca</vt:lpstr>
      <vt:lpstr>Nunito</vt:lpstr>
      <vt:lpstr>Open Sans</vt:lpstr>
      <vt:lpstr>Roboto</vt:lpstr>
      <vt:lpstr>Söhne</vt:lpstr>
      <vt:lpstr>Source Sans Pro</vt:lpstr>
      <vt:lpstr>Wingdings</vt:lpstr>
      <vt:lpstr>Wingdings 3</vt:lpstr>
      <vt:lpstr>Wisp</vt:lpstr>
      <vt:lpstr>TOPIC-Extract Transform Load(ETL)</vt:lpstr>
      <vt:lpstr>Contents</vt:lpstr>
      <vt:lpstr>Introduction</vt:lpstr>
      <vt:lpstr> </vt:lpstr>
      <vt:lpstr>What is a Data Warehouse?  </vt:lpstr>
      <vt:lpstr>Data Mart</vt:lpstr>
      <vt:lpstr>How Does the ETL Process Work?  </vt:lpstr>
      <vt:lpstr>ETL is a Three Step Process</vt:lpstr>
      <vt:lpstr>PowerPoint Presentation</vt:lpstr>
      <vt:lpstr>PowerPoint Presentation</vt:lpstr>
      <vt:lpstr>Load Verification </vt:lpstr>
      <vt:lpstr>What Is ELT (Extract, Load, Transform)? </vt:lpstr>
      <vt:lpstr>PowerPoint Presentation</vt:lpstr>
      <vt:lpstr>When to Choose ETL over ELT</vt:lpstr>
      <vt:lpstr>Who are Involved in the ETL Process? There are at least 4 roles involved  1)Data Analyst 2)Data Architect 3)ETL Developer 4)ETL Tester</vt:lpstr>
      <vt:lpstr>PowerPoint Presentation</vt:lpstr>
      <vt:lpstr>Stages of ETL Testing</vt:lpstr>
      <vt:lpstr>Types of ETL Testing </vt:lpstr>
      <vt:lpstr>Types of ETL Bugs </vt:lpstr>
      <vt:lpstr>What are ETL Tools? </vt:lpstr>
      <vt:lpstr>How to Evaluate ETL Tools</vt:lpstr>
      <vt:lpstr>ETL Tools</vt:lpstr>
      <vt:lpstr>PowerPoint Presentation</vt:lpstr>
      <vt:lpstr>PowerPoint Presentation</vt:lpstr>
      <vt:lpstr>PowerPoint Presentation</vt:lpstr>
      <vt:lpstr>PowerPoint Presentation</vt:lpstr>
      <vt:lpstr>ETL Demo Using SQL</vt:lpstr>
      <vt:lpstr>Table geo in awesome_chocolates database</vt:lpstr>
      <vt:lpstr>Table people in awesome_chocolates database</vt:lpstr>
      <vt:lpstr>Table products in awesome_chocolates database</vt:lpstr>
      <vt:lpstr>Table sales in awesome_chocolates database</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Nandini Dutta</dc:creator>
  <cp:lastModifiedBy>Nandini Dutta</cp:lastModifiedBy>
  <cp:revision>7</cp:revision>
  <dcterms:created xsi:type="dcterms:W3CDTF">2024-02-05T14:16:49Z</dcterms:created>
  <dcterms:modified xsi:type="dcterms:W3CDTF">2024-02-10T05:43:46Z</dcterms:modified>
</cp:coreProperties>
</file>